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56"/>
  </p:notesMasterIdLst>
  <p:handoutMasterIdLst>
    <p:handoutMasterId r:id="rId57"/>
  </p:handoutMasterIdLst>
  <p:sldIdLst>
    <p:sldId id="371" r:id="rId5"/>
    <p:sldId id="408" r:id="rId6"/>
    <p:sldId id="409" r:id="rId7"/>
    <p:sldId id="410" r:id="rId8"/>
    <p:sldId id="412" r:id="rId9"/>
    <p:sldId id="413" r:id="rId10"/>
    <p:sldId id="414" r:id="rId11"/>
    <p:sldId id="415" r:id="rId12"/>
    <p:sldId id="439" r:id="rId13"/>
    <p:sldId id="418" r:id="rId14"/>
    <p:sldId id="435" r:id="rId15"/>
    <p:sldId id="436" r:id="rId16"/>
    <p:sldId id="437" r:id="rId17"/>
    <p:sldId id="438" r:id="rId18"/>
    <p:sldId id="416" r:id="rId19"/>
    <p:sldId id="440" r:id="rId20"/>
    <p:sldId id="419" r:id="rId21"/>
    <p:sldId id="420" r:id="rId22"/>
    <p:sldId id="429" r:id="rId23"/>
    <p:sldId id="402" r:id="rId24"/>
    <p:sldId id="405" r:id="rId25"/>
    <p:sldId id="422" r:id="rId26"/>
    <p:sldId id="432" r:id="rId27"/>
    <p:sldId id="423" r:id="rId28"/>
    <p:sldId id="426" r:id="rId29"/>
    <p:sldId id="427" r:id="rId30"/>
    <p:sldId id="428" r:id="rId31"/>
    <p:sldId id="431" r:id="rId32"/>
    <p:sldId id="444" r:id="rId33"/>
    <p:sldId id="447" r:id="rId34"/>
    <p:sldId id="449" r:id="rId35"/>
    <p:sldId id="448" r:id="rId36"/>
    <p:sldId id="346" r:id="rId37"/>
    <p:sldId id="382" r:id="rId38"/>
    <p:sldId id="348" r:id="rId39"/>
    <p:sldId id="349" r:id="rId40"/>
    <p:sldId id="383" r:id="rId41"/>
    <p:sldId id="380" r:id="rId42"/>
    <p:sldId id="351" r:id="rId43"/>
    <p:sldId id="384" r:id="rId44"/>
    <p:sldId id="354" r:id="rId45"/>
    <p:sldId id="355" r:id="rId46"/>
    <p:sldId id="356" r:id="rId47"/>
    <p:sldId id="357" r:id="rId48"/>
    <p:sldId id="358" r:id="rId49"/>
    <p:sldId id="359" r:id="rId50"/>
    <p:sldId id="360" r:id="rId51"/>
    <p:sldId id="361" r:id="rId52"/>
    <p:sldId id="362" r:id="rId53"/>
    <p:sldId id="369" r:id="rId54"/>
    <p:sldId id="370" r:id="rId55"/>
  </p:sldIdLst>
  <p:sldSz cx="9144000" cy="6858000" type="screen4x3"/>
  <p:notesSz cx="7099300" cy="10234613"/>
  <p:defaultTextStyle>
    <a:defPPr>
      <a:defRPr lang="da-DK"/>
    </a:defPPr>
    <a:lvl1pPr algn="l" rtl="0" fontAlgn="base">
      <a:spcBef>
        <a:spcPct val="0"/>
      </a:spcBef>
      <a:spcAft>
        <a:spcPct val="0"/>
      </a:spcAft>
      <a:defRPr sz="2000" kern="1200">
        <a:solidFill>
          <a:srgbClr val="A50021"/>
        </a:solidFill>
        <a:latin typeface="Arial" pitchFamily="34" charset="0"/>
        <a:ea typeface="ＭＳ Ｐゴシック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000" kern="1200">
        <a:solidFill>
          <a:srgbClr val="A50021"/>
        </a:solidFill>
        <a:latin typeface="Arial" pitchFamily="34" charset="0"/>
        <a:ea typeface="ＭＳ Ｐゴシック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000" kern="1200">
        <a:solidFill>
          <a:srgbClr val="A50021"/>
        </a:solidFill>
        <a:latin typeface="Arial" pitchFamily="34" charset="0"/>
        <a:ea typeface="ＭＳ Ｐゴシック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000" kern="1200">
        <a:solidFill>
          <a:srgbClr val="A50021"/>
        </a:solidFill>
        <a:latin typeface="Arial" pitchFamily="34" charset="0"/>
        <a:ea typeface="ＭＳ Ｐゴシック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000" kern="1200">
        <a:solidFill>
          <a:srgbClr val="A50021"/>
        </a:solidFill>
        <a:latin typeface="Arial" pitchFamily="34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sz="2000" kern="1200">
        <a:solidFill>
          <a:srgbClr val="A50021"/>
        </a:solidFill>
        <a:latin typeface="Arial" pitchFamily="34" charset="0"/>
        <a:ea typeface="ＭＳ Ｐゴシック" pitchFamily="34" charset="-128"/>
        <a:cs typeface="+mn-cs"/>
      </a:defRPr>
    </a:lvl6pPr>
    <a:lvl7pPr marL="2743200" algn="l" defTabSz="914400" rtl="0" eaLnBrk="1" latinLnBrk="0" hangingPunct="1">
      <a:defRPr sz="2000" kern="1200">
        <a:solidFill>
          <a:srgbClr val="A50021"/>
        </a:solidFill>
        <a:latin typeface="Arial" pitchFamily="34" charset="0"/>
        <a:ea typeface="ＭＳ Ｐゴシック" pitchFamily="34" charset="-128"/>
        <a:cs typeface="+mn-cs"/>
      </a:defRPr>
    </a:lvl7pPr>
    <a:lvl8pPr marL="3200400" algn="l" defTabSz="914400" rtl="0" eaLnBrk="1" latinLnBrk="0" hangingPunct="1">
      <a:defRPr sz="2000" kern="1200">
        <a:solidFill>
          <a:srgbClr val="A50021"/>
        </a:solidFill>
        <a:latin typeface="Arial" pitchFamily="34" charset="0"/>
        <a:ea typeface="ＭＳ Ｐゴシック" pitchFamily="34" charset="-128"/>
        <a:cs typeface="+mn-cs"/>
      </a:defRPr>
    </a:lvl8pPr>
    <a:lvl9pPr marL="3657600" algn="l" defTabSz="914400" rtl="0" eaLnBrk="1" latinLnBrk="0" hangingPunct="1">
      <a:defRPr sz="2000" kern="1200">
        <a:solidFill>
          <a:srgbClr val="A50021"/>
        </a:solidFill>
        <a:latin typeface="Arial" pitchFamily="34" charset="0"/>
        <a:ea typeface="ＭＳ Ｐゴシック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 userDrawn="1">
          <p15:clr>
            <a:srgbClr val="A4A3A4"/>
          </p15:clr>
        </p15:guide>
        <p15:guide id="2" pos="2237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8000"/>
    <a:srgbClr val="0000FF"/>
    <a:srgbClr val="FF7C80"/>
    <a:srgbClr val="FFCCCC"/>
    <a:srgbClr val="EAEAEA"/>
    <a:srgbClr val="CCECFF"/>
    <a:srgbClr val="FFFFCC"/>
    <a:srgbClr val="000066"/>
    <a:srgbClr val="CCFFCC"/>
    <a:srgbClr val="A500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117" autoAdjust="0"/>
    <p:restoredTop sz="97036" autoAdjust="0"/>
  </p:normalViewPr>
  <p:slideViewPr>
    <p:cSldViewPr>
      <p:cViewPr varScale="1">
        <p:scale>
          <a:sx n="136" d="100"/>
          <a:sy n="136" d="100"/>
        </p:scale>
        <p:origin x="138" y="17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368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-2220" y="-102"/>
      </p:cViewPr>
      <p:guideLst>
        <p:guide orient="horz" pos="3224"/>
        <p:guide pos="2237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presProps" Target="presProps.xml"/><Relationship Id="rId5" Type="http://schemas.openxmlformats.org/officeDocument/2006/relationships/slide" Target="slides/slide1.xml"/><Relationship Id="rId61" Type="http://schemas.openxmlformats.org/officeDocument/2006/relationships/tableStyles" Target="tableStyle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" y="1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02779" tIns="51389" rIns="102779" bIns="51389" numCol="1" anchor="t" anchorCtr="0" compatLnSpc="1">
            <a:prstTxWarp prst="textNoShape">
              <a:avLst/>
            </a:prstTxWarp>
          </a:bodyPr>
          <a:lstStyle>
            <a:lvl1pPr defTabSz="1027907">
              <a:defRPr sz="1300">
                <a:solidFill>
                  <a:schemeClr val="tx1"/>
                </a:solidFill>
                <a:latin typeface="Times New Roman" pitchFamily="-107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da-DK"/>
          </a:p>
        </p:txBody>
      </p:sp>
      <p:sp>
        <p:nvSpPr>
          <p:cNvPr id="6144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1139" y="1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02779" tIns="51389" rIns="102779" bIns="51389" numCol="1" anchor="t" anchorCtr="0" compatLnSpc="1">
            <a:prstTxWarp prst="textNoShape">
              <a:avLst/>
            </a:prstTxWarp>
          </a:bodyPr>
          <a:lstStyle>
            <a:lvl1pPr algn="r" defTabSz="1027907">
              <a:defRPr sz="1300">
                <a:solidFill>
                  <a:schemeClr val="tx1"/>
                </a:solidFill>
                <a:latin typeface="Times New Roman" pitchFamily="-107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da-DK"/>
          </a:p>
        </p:txBody>
      </p:sp>
      <p:sp>
        <p:nvSpPr>
          <p:cNvPr id="6144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2" y="9721852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02779" tIns="51389" rIns="102779" bIns="51389" numCol="1" anchor="b" anchorCtr="0" compatLnSpc="1">
            <a:prstTxWarp prst="textNoShape">
              <a:avLst/>
            </a:prstTxWarp>
          </a:bodyPr>
          <a:lstStyle>
            <a:lvl1pPr defTabSz="1027907">
              <a:defRPr sz="1300">
                <a:solidFill>
                  <a:schemeClr val="tx1"/>
                </a:solidFill>
                <a:latin typeface="Times New Roman" pitchFamily="-107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da-DK"/>
          </a:p>
        </p:txBody>
      </p:sp>
      <p:sp>
        <p:nvSpPr>
          <p:cNvPr id="6144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1139" y="9721852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02779" tIns="51389" rIns="102779" bIns="51389" numCol="1" anchor="b" anchorCtr="0" compatLnSpc="1">
            <a:prstTxWarp prst="textNoShape">
              <a:avLst/>
            </a:prstTxWarp>
          </a:bodyPr>
          <a:lstStyle>
            <a:lvl1pPr algn="r" defTabSz="1027907">
              <a:defRPr sz="1300">
                <a:solidFill>
                  <a:schemeClr val="tx1"/>
                </a:solidFill>
                <a:latin typeface="Times New Roman" pitchFamily="18" charset="0"/>
              </a:defRPr>
            </a:lvl1pPr>
          </a:lstStyle>
          <a:p>
            <a:fld id="{776DC980-0904-486F-BCD7-BD1D7921E5B9}" type="slidenum">
              <a:rPr lang="da-DK" altLang="da-DK"/>
              <a:pPr/>
              <a:t>‹#›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68066706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" y="1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02779" tIns="51389" rIns="102779" bIns="51389" numCol="1" anchor="t" anchorCtr="0" compatLnSpc="1">
            <a:prstTxWarp prst="textNoShape">
              <a:avLst/>
            </a:prstTxWarp>
          </a:bodyPr>
          <a:lstStyle>
            <a:lvl1pPr defTabSz="1027907">
              <a:defRPr sz="1300" b="1">
                <a:solidFill>
                  <a:srgbClr val="CC0000"/>
                </a:solidFill>
                <a:latin typeface="Times New Roman" pitchFamily="-107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da-DK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2727" y="1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02779" tIns="51389" rIns="102779" bIns="51389" numCol="1" anchor="t" anchorCtr="0" compatLnSpc="1">
            <a:prstTxWarp prst="textNoShape">
              <a:avLst/>
            </a:prstTxWarp>
          </a:bodyPr>
          <a:lstStyle>
            <a:lvl1pPr algn="r" defTabSz="1027907">
              <a:defRPr sz="1300" b="1">
                <a:solidFill>
                  <a:srgbClr val="CC0000"/>
                </a:solidFill>
                <a:latin typeface="Times New Roman" pitchFamily="-107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da-DK"/>
          </a:p>
        </p:txBody>
      </p:sp>
      <p:sp>
        <p:nvSpPr>
          <p:cNvPr id="1638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2188" y="768350"/>
            <a:ext cx="5114925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46151" y="4860926"/>
            <a:ext cx="5206999" cy="4605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02779" tIns="51389" rIns="102779" bIns="5138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a-DK" noProof="0"/>
              <a:t>Klik for at redigere teksttypografierne i masteren</a:t>
            </a:r>
          </a:p>
          <a:p>
            <a:pPr lvl="1"/>
            <a:r>
              <a:rPr lang="da-DK" noProof="0"/>
              <a:t>Andet niveau</a:t>
            </a:r>
          </a:p>
          <a:p>
            <a:pPr lvl="2"/>
            <a:r>
              <a:rPr lang="da-DK" noProof="0"/>
              <a:t>Tredje niveau</a:t>
            </a:r>
          </a:p>
          <a:p>
            <a:pPr lvl="3"/>
            <a:r>
              <a:rPr lang="da-DK" noProof="0"/>
              <a:t>Fjerde niveau</a:t>
            </a:r>
          </a:p>
          <a:p>
            <a:pPr lvl="4"/>
            <a:r>
              <a:rPr lang="da-DK" noProof="0"/>
              <a:t>Femte niveau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2" y="9723439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02779" tIns="51389" rIns="102779" bIns="51389" numCol="1" anchor="b" anchorCtr="0" compatLnSpc="1">
            <a:prstTxWarp prst="textNoShape">
              <a:avLst/>
            </a:prstTxWarp>
          </a:bodyPr>
          <a:lstStyle>
            <a:lvl1pPr defTabSz="1027907">
              <a:defRPr sz="1300" b="1">
                <a:solidFill>
                  <a:srgbClr val="CC0000"/>
                </a:solidFill>
                <a:latin typeface="Times New Roman" pitchFamily="-107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da-DK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2727" y="9723439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02779" tIns="51389" rIns="102779" bIns="51389" numCol="1" anchor="b" anchorCtr="0" compatLnSpc="1">
            <a:prstTxWarp prst="textNoShape">
              <a:avLst/>
            </a:prstTxWarp>
          </a:bodyPr>
          <a:lstStyle>
            <a:lvl1pPr algn="r" defTabSz="1027907">
              <a:defRPr sz="1300" b="1">
                <a:solidFill>
                  <a:srgbClr val="CC0000"/>
                </a:solidFill>
                <a:latin typeface="Times New Roman" pitchFamily="18" charset="0"/>
              </a:defRPr>
            </a:lvl1pPr>
          </a:lstStyle>
          <a:p>
            <a:fld id="{9434BD0B-1043-49C4-A514-5C2A33B21867}" type="slidenum">
              <a:rPr lang="da-DK" altLang="da-DK"/>
              <a:pPr/>
              <a:t>‹#›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200318589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06" charset="0"/>
        <a:ea typeface="ＭＳ Ｐゴシック" pitchFamily="-106" charset="-128"/>
        <a:cs typeface="ＭＳ Ｐゴシック" pitchFamily="-106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06" charset="0"/>
        <a:ea typeface="ＭＳ Ｐゴシック" pitchFamily="-106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06" charset="0"/>
        <a:ea typeface="ＭＳ Ｐゴシック" pitchFamily="-106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06" charset="0"/>
        <a:ea typeface="ＭＳ Ｐゴシック" pitchFamily="-106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06" charset="0"/>
        <a:ea typeface="ＭＳ Ｐゴシック" pitchFamily="-106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34BD0B-1043-49C4-A514-5C2A33B21867}" type="slidenum">
              <a:rPr lang="da-DK" altLang="da-DK" smtClean="0"/>
              <a:pPr/>
              <a:t>1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10053590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CBDC66-5FD4-4D91-9FD7-3639CA8D149D}" type="slidenum">
              <a:rPr lang="da-DK" altLang="da-DK" smtClean="0"/>
              <a:pPr/>
              <a:t>10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25715714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CBDC66-5FD4-4D91-9FD7-3639CA8D149D}" type="slidenum">
              <a:rPr lang="da-DK" altLang="da-DK" smtClean="0"/>
              <a:pPr/>
              <a:t>11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31267841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CBDC66-5FD4-4D91-9FD7-3639CA8D149D}" type="slidenum">
              <a:rPr lang="da-DK" altLang="da-DK" smtClean="0"/>
              <a:pPr/>
              <a:t>12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6528969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CBDC66-5FD4-4D91-9FD7-3639CA8D149D}" type="slidenum">
              <a:rPr lang="da-DK" altLang="da-DK" smtClean="0"/>
              <a:pPr/>
              <a:t>13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14340046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CBDC66-5FD4-4D91-9FD7-3639CA8D149D}" type="slidenum">
              <a:rPr lang="da-DK" altLang="da-DK" smtClean="0"/>
              <a:pPr/>
              <a:t>14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31108884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CBDC66-5FD4-4D91-9FD7-3639CA8D149D}" type="slidenum">
              <a:rPr lang="da-DK" altLang="da-DK" smtClean="0"/>
              <a:pPr/>
              <a:t>15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25715714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CBDC66-5FD4-4D91-9FD7-3639CA8D149D}" type="slidenum">
              <a:rPr lang="da-DK" altLang="da-DK" smtClean="0"/>
              <a:pPr/>
              <a:t>16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30406464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CBDC66-5FD4-4D91-9FD7-3639CA8D149D}" type="slidenum">
              <a:rPr lang="da-DK" altLang="da-DK" smtClean="0"/>
              <a:pPr/>
              <a:t>17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257157143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CBDC66-5FD4-4D91-9FD7-3639CA8D149D}" type="slidenum">
              <a:rPr lang="da-DK" altLang="da-DK" smtClean="0"/>
              <a:pPr/>
              <a:t>18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25715714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CBDC66-5FD4-4D91-9FD7-3639CA8D149D}" type="slidenum">
              <a:rPr lang="da-DK" altLang="da-DK" smtClean="0"/>
              <a:pPr/>
              <a:t>19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10814763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CBDC66-5FD4-4D91-9FD7-3639CA8D149D}" type="slidenum">
              <a:rPr lang="da-DK" altLang="da-DK" smtClean="0"/>
              <a:pPr/>
              <a:t>2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257157143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CBDC66-5FD4-4D91-9FD7-3639CA8D149D}" type="slidenum">
              <a:rPr lang="da-DK" altLang="da-DK" smtClean="0"/>
              <a:pPr/>
              <a:t>20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257157143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CBDC66-5FD4-4D91-9FD7-3639CA8D149D}" type="slidenum">
              <a:rPr lang="da-DK" altLang="da-DK" smtClean="0"/>
              <a:pPr/>
              <a:t>21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257157143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CBDC66-5FD4-4D91-9FD7-3639CA8D149D}" type="slidenum">
              <a:rPr lang="da-DK" altLang="da-DK" smtClean="0"/>
              <a:pPr/>
              <a:t>22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172459899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CBDC66-5FD4-4D91-9FD7-3639CA8D149D}" type="slidenum">
              <a:rPr lang="da-DK" altLang="da-DK" smtClean="0"/>
              <a:pPr/>
              <a:t>23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228191311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CBDC66-5FD4-4D91-9FD7-3639CA8D149D}" type="slidenum">
              <a:rPr lang="da-DK" altLang="da-DK" smtClean="0"/>
              <a:pPr/>
              <a:t>24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168168624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CBDC66-5FD4-4D91-9FD7-3639CA8D149D}" type="slidenum">
              <a:rPr lang="da-DK" altLang="da-DK" smtClean="0"/>
              <a:pPr/>
              <a:t>25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421376456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CBDC66-5FD4-4D91-9FD7-3639CA8D149D}" type="slidenum">
              <a:rPr lang="da-DK" altLang="da-DK" smtClean="0"/>
              <a:pPr/>
              <a:t>26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327878216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CBDC66-5FD4-4D91-9FD7-3639CA8D149D}" type="slidenum">
              <a:rPr lang="da-DK" altLang="da-DK" smtClean="0"/>
              <a:pPr/>
              <a:t>27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343654916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CBDC66-5FD4-4D91-9FD7-3639CA8D149D}" type="slidenum">
              <a:rPr lang="da-DK" altLang="da-DK" smtClean="0"/>
              <a:pPr/>
              <a:t>28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276572072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CBDC66-5FD4-4D91-9FD7-3639CA8D149D}" type="slidenum">
              <a:rPr lang="da-DK" altLang="da-DK" smtClean="0"/>
              <a:pPr/>
              <a:t>29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7721228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CBDC66-5FD4-4D91-9FD7-3639CA8D149D}" type="slidenum">
              <a:rPr lang="da-DK" altLang="da-DK" smtClean="0"/>
              <a:pPr/>
              <a:t>3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257157143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19458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a-DK" altLang="da-DK" smtClean="0">
              <a:latin typeface="Times New Roman" pitchFamily="18" charset="0"/>
              <a:ea typeface="ＭＳ Ｐゴシック" pitchFamily="34" charset="-128"/>
            </a:endParaRPr>
          </a:p>
          <a:p>
            <a:r>
              <a:rPr lang="da-DK" altLang="da-DK" smtClean="0">
                <a:latin typeface="Times New Roman" pitchFamily="18" charset="0"/>
                <a:ea typeface="ＭＳ Ｐゴシック" pitchFamily="34" charset="-128"/>
              </a:rPr>
              <a:t>Hvad skal læres?</a:t>
            </a:r>
          </a:p>
          <a:p>
            <a:r>
              <a:rPr lang="da-DK" altLang="da-DK" smtClean="0">
                <a:latin typeface="Times New Roman" pitchFamily="18" charset="0"/>
                <a:ea typeface="ＭＳ Ｐゴシック" pitchFamily="34" charset="-128"/>
              </a:rPr>
              <a:t>Hvordan skal det læres?</a:t>
            </a:r>
          </a:p>
        </p:txBody>
      </p:sp>
      <p:sp>
        <p:nvSpPr>
          <p:cNvPr id="1945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27907" eaLnBrk="0" hangingPunct="0">
              <a:defRPr sz="21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70930" indent="-296511" defTabSz="1027907" eaLnBrk="0" hangingPunct="0">
              <a:defRPr sz="21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86048" indent="-237210" defTabSz="1027907" eaLnBrk="0" hangingPunct="0">
              <a:defRPr sz="21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60466" indent="-237210" defTabSz="1027907" eaLnBrk="0" hangingPunct="0">
              <a:defRPr sz="21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134885" indent="-237210" defTabSz="1027907" eaLnBrk="0" hangingPunct="0">
              <a:defRPr sz="21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609303" indent="-237210" defTabSz="1027907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3083722" indent="-237210" defTabSz="1027907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558140" indent="-237210" defTabSz="1027907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4032559" indent="-237210" defTabSz="1027907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1788026E-29DD-4ED2-B68A-4887E6E2E0F9}" type="slidenum">
              <a:rPr lang="da-DK" altLang="da-DK" sz="1300">
                <a:solidFill>
                  <a:srgbClr val="CC0000"/>
                </a:solidFill>
                <a:latin typeface="Times New Roman" pitchFamily="18" charset="0"/>
              </a:rPr>
              <a:pPr eaLnBrk="1" hangingPunct="1"/>
              <a:t>30</a:t>
            </a:fld>
            <a:endParaRPr lang="da-DK" altLang="da-DK" sz="1300">
              <a:solidFill>
                <a:srgbClr val="CC0000"/>
              </a:solidFill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41760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19458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a-DK" altLang="da-DK" smtClean="0">
              <a:latin typeface="Times New Roman" pitchFamily="18" charset="0"/>
              <a:ea typeface="ＭＳ Ｐゴシック" pitchFamily="34" charset="-128"/>
            </a:endParaRPr>
          </a:p>
          <a:p>
            <a:r>
              <a:rPr lang="da-DK" altLang="da-DK" smtClean="0">
                <a:latin typeface="Times New Roman" pitchFamily="18" charset="0"/>
                <a:ea typeface="ＭＳ Ｐゴシック" pitchFamily="34" charset="-128"/>
              </a:rPr>
              <a:t>Hvad skal læres?</a:t>
            </a:r>
          </a:p>
          <a:p>
            <a:r>
              <a:rPr lang="da-DK" altLang="da-DK" smtClean="0">
                <a:latin typeface="Times New Roman" pitchFamily="18" charset="0"/>
                <a:ea typeface="ＭＳ Ｐゴシック" pitchFamily="34" charset="-128"/>
              </a:rPr>
              <a:t>Hvordan skal det læres?</a:t>
            </a:r>
          </a:p>
        </p:txBody>
      </p:sp>
      <p:sp>
        <p:nvSpPr>
          <p:cNvPr id="1945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27907" eaLnBrk="0" hangingPunct="0">
              <a:defRPr sz="21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70930" indent="-296511" defTabSz="1027907" eaLnBrk="0" hangingPunct="0">
              <a:defRPr sz="21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86048" indent="-237210" defTabSz="1027907" eaLnBrk="0" hangingPunct="0">
              <a:defRPr sz="21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60466" indent="-237210" defTabSz="1027907" eaLnBrk="0" hangingPunct="0">
              <a:defRPr sz="21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134885" indent="-237210" defTabSz="1027907" eaLnBrk="0" hangingPunct="0">
              <a:defRPr sz="21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609303" indent="-237210" defTabSz="1027907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3083722" indent="-237210" defTabSz="1027907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558140" indent="-237210" defTabSz="1027907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4032559" indent="-237210" defTabSz="1027907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1788026E-29DD-4ED2-B68A-4887E6E2E0F9}" type="slidenum">
              <a:rPr lang="da-DK" altLang="da-DK" sz="1300">
                <a:solidFill>
                  <a:srgbClr val="CC0000"/>
                </a:solidFill>
                <a:latin typeface="Times New Roman" pitchFamily="18" charset="0"/>
              </a:rPr>
              <a:pPr eaLnBrk="1" hangingPunct="1"/>
              <a:t>31</a:t>
            </a:fld>
            <a:endParaRPr lang="da-DK" altLang="da-DK" sz="1300">
              <a:solidFill>
                <a:srgbClr val="CC0000"/>
              </a:solidFill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376055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19458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a-DK" altLang="da-DK" smtClean="0">
              <a:latin typeface="Times New Roman" pitchFamily="18" charset="0"/>
              <a:ea typeface="ＭＳ Ｐゴシック" pitchFamily="34" charset="-128"/>
            </a:endParaRPr>
          </a:p>
          <a:p>
            <a:r>
              <a:rPr lang="da-DK" altLang="da-DK" smtClean="0">
                <a:latin typeface="Times New Roman" pitchFamily="18" charset="0"/>
                <a:ea typeface="ＭＳ Ｐゴシック" pitchFamily="34" charset="-128"/>
              </a:rPr>
              <a:t>Hvad skal læres?</a:t>
            </a:r>
          </a:p>
          <a:p>
            <a:r>
              <a:rPr lang="da-DK" altLang="da-DK" smtClean="0">
                <a:latin typeface="Times New Roman" pitchFamily="18" charset="0"/>
                <a:ea typeface="ＭＳ Ｐゴシック" pitchFamily="34" charset="-128"/>
              </a:rPr>
              <a:t>Hvordan skal det læres?</a:t>
            </a:r>
          </a:p>
        </p:txBody>
      </p:sp>
      <p:sp>
        <p:nvSpPr>
          <p:cNvPr id="1945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27907" eaLnBrk="0" hangingPunct="0">
              <a:defRPr sz="21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70930" indent="-296511" defTabSz="1027907" eaLnBrk="0" hangingPunct="0">
              <a:defRPr sz="21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86048" indent="-237210" defTabSz="1027907" eaLnBrk="0" hangingPunct="0">
              <a:defRPr sz="21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60466" indent="-237210" defTabSz="1027907" eaLnBrk="0" hangingPunct="0">
              <a:defRPr sz="21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134885" indent="-237210" defTabSz="1027907" eaLnBrk="0" hangingPunct="0">
              <a:defRPr sz="21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609303" indent="-237210" defTabSz="1027907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3083722" indent="-237210" defTabSz="1027907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558140" indent="-237210" defTabSz="1027907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4032559" indent="-237210" defTabSz="1027907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1788026E-29DD-4ED2-B68A-4887E6E2E0F9}" type="slidenum">
              <a:rPr lang="da-DK" altLang="da-DK" sz="1300">
                <a:solidFill>
                  <a:srgbClr val="CC0000"/>
                </a:solidFill>
                <a:latin typeface="Times New Roman" pitchFamily="18" charset="0"/>
              </a:rPr>
              <a:pPr eaLnBrk="1" hangingPunct="1"/>
              <a:t>32</a:t>
            </a:fld>
            <a:endParaRPr lang="da-DK" altLang="da-DK" sz="1300">
              <a:solidFill>
                <a:srgbClr val="CC0000"/>
              </a:solidFill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121914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19458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altLang="da-DK" smtClean="0">
              <a:latin typeface="Times New Roman" pitchFamily="18" charset="0"/>
              <a:ea typeface="ＭＳ Ｐゴシック" pitchFamily="34" charset="-128"/>
            </a:endParaRPr>
          </a:p>
        </p:txBody>
      </p:sp>
      <p:sp>
        <p:nvSpPr>
          <p:cNvPr id="1945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27907" eaLnBrk="0" hangingPunct="0">
              <a:defRPr sz="21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70930" indent="-296511" defTabSz="1027907" eaLnBrk="0" hangingPunct="0">
              <a:defRPr sz="21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86048" indent="-237210" defTabSz="1027907" eaLnBrk="0" hangingPunct="0">
              <a:defRPr sz="21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60466" indent="-237210" defTabSz="1027907" eaLnBrk="0" hangingPunct="0">
              <a:defRPr sz="21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134885" indent="-237210" defTabSz="1027907" eaLnBrk="0" hangingPunct="0">
              <a:defRPr sz="21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609303" indent="-237210" defTabSz="1027907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3083722" indent="-237210" defTabSz="1027907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558140" indent="-237210" defTabSz="1027907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4032559" indent="-237210" defTabSz="1027907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8B8005D2-FC9F-4A09-9D56-EABD56DCB6A8}" type="slidenum">
              <a:rPr lang="da-DK" altLang="da-DK" sz="1300">
                <a:solidFill>
                  <a:srgbClr val="CC0000"/>
                </a:solidFill>
                <a:latin typeface="Times New Roman" pitchFamily="18" charset="0"/>
              </a:rPr>
              <a:pPr eaLnBrk="1" hangingPunct="1"/>
              <a:t>33</a:t>
            </a:fld>
            <a:endParaRPr lang="da-DK" altLang="da-DK" sz="1300">
              <a:solidFill>
                <a:srgbClr val="CC0000"/>
              </a:solidFill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27907" eaLnBrk="0" hangingPunct="0">
              <a:defRPr sz="21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70930" indent="-296511" defTabSz="1027907" eaLnBrk="0" hangingPunct="0">
              <a:defRPr sz="21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86048" indent="-237210" defTabSz="1027907" eaLnBrk="0" hangingPunct="0">
              <a:defRPr sz="21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60466" indent="-237210" defTabSz="1027907" eaLnBrk="0" hangingPunct="0">
              <a:defRPr sz="21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134885" indent="-237210" defTabSz="1027907" eaLnBrk="0" hangingPunct="0">
              <a:defRPr sz="21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609303" indent="-237210" defTabSz="1027907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3083722" indent="-237210" defTabSz="1027907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558140" indent="-237210" defTabSz="1027907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4032559" indent="-237210" defTabSz="1027907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82E662E6-998A-46D0-B84C-B1627352EA96}" type="slidenum">
              <a:rPr lang="da-DK" altLang="da-DK" sz="1300">
                <a:solidFill>
                  <a:srgbClr val="CC0000"/>
                </a:solidFill>
                <a:latin typeface="Times New Roman" pitchFamily="18" charset="0"/>
              </a:rPr>
              <a:pPr eaLnBrk="1" hangingPunct="1"/>
              <a:t>34</a:t>
            </a:fld>
            <a:endParaRPr lang="da-DK" altLang="da-DK" sz="1300">
              <a:solidFill>
                <a:srgbClr val="CC0000"/>
              </a:solidFill>
              <a:latin typeface="Times New Roman" pitchFamily="18" charset="0"/>
            </a:endParaRPr>
          </a:p>
        </p:txBody>
      </p:sp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da-DK" smtClean="0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34BD0B-1043-49C4-A514-5C2A33B21867}" type="slidenum">
              <a:rPr lang="da-DK" altLang="da-DK" smtClean="0"/>
              <a:pPr/>
              <a:t>35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227936579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34BD0B-1043-49C4-A514-5C2A33B21867}" type="slidenum">
              <a:rPr lang="da-DK" altLang="da-DK" smtClean="0"/>
              <a:pPr/>
              <a:t>36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278771738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27907" eaLnBrk="0" hangingPunct="0">
              <a:defRPr sz="21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70930" indent="-296511" defTabSz="1027907" eaLnBrk="0" hangingPunct="0">
              <a:defRPr sz="21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86048" indent="-237210" defTabSz="1027907" eaLnBrk="0" hangingPunct="0">
              <a:defRPr sz="21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60466" indent="-237210" defTabSz="1027907" eaLnBrk="0" hangingPunct="0">
              <a:defRPr sz="21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134885" indent="-237210" defTabSz="1027907" eaLnBrk="0" hangingPunct="0">
              <a:defRPr sz="21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609303" indent="-237210" defTabSz="1027907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3083722" indent="-237210" defTabSz="1027907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558140" indent="-237210" defTabSz="1027907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4032559" indent="-237210" defTabSz="1027907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82E662E6-998A-46D0-B84C-B1627352EA96}" type="slidenum">
              <a:rPr lang="da-DK" altLang="da-DK" sz="1300">
                <a:solidFill>
                  <a:srgbClr val="CC0000"/>
                </a:solidFill>
                <a:latin typeface="Times New Roman" pitchFamily="18" charset="0"/>
              </a:rPr>
              <a:pPr eaLnBrk="1" hangingPunct="1"/>
              <a:t>37</a:t>
            </a:fld>
            <a:endParaRPr lang="da-DK" altLang="da-DK" sz="1300">
              <a:solidFill>
                <a:srgbClr val="CC0000"/>
              </a:solidFill>
              <a:latin typeface="Times New Roman" pitchFamily="18" charset="0"/>
            </a:endParaRPr>
          </a:p>
        </p:txBody>
      </p:sp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da-DK" smtClean="0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34BD0B-1043-49C4-A514-5C2A33B21867}" type="slidenum">
              <a:rPr lang="da-DK" altLang="da-DK" smtClean="0"/>
              <a:pPr/>
              <a:t>38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140039279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34BD0B-1043-49C4-A514-5C2A33B21867}" type="slidenum">
              <a:rPr lang="da-DK" altLang="da-DK" smtClean="0"/>
              <a:pPr/>
              <a:t>39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25963439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CBDC66-5FD4-4D91-9FD7-3639CA8D149D}" type="slidenum">
              <a:rPr lang="da-DK" altLang="da-DK" smtClean="0"/>
              <a:pPr/>
              <a:t>4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257157143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34BD0B-1043-49C4-A514-5C2A33B21867}" type="slidenum">
              <a:rPr lang="da-DK" altLang="da-DK" smtClean="0"/>
              <a:pPr/>
              <a:t>40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399253348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34BD0B-1043-49C4-A514-5C2A33B21867}" type="slidenum">
              <a:rPr lang="da-DK" altLang="da-DK" smtClean="0"/>
              <a:pPr/>
              <a:t>41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128682596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34BD0B-1043-49C4-A514-5C2A33B21867}" type="slidenum">
              <a:rPr lang="da-DK" altLang="da-DK" smtClean="0"/>
              <a:pPr/>
              <a:t>42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356369135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34BD0B-1043-49C4-A514-5C2A33B21867}" type="slidenum">
              <a:rPr lang="da-DK" altLang="da-DK" smtClean="0"/>
              <a:pPr/>
              <a:t>43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25450548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34BD0B-1043-49C4-A514-5C2A33B21867}" type="slidenum">
              <a:rPr lang="da-DK" altLang="da-DK" smtClean="0"/>
              <a:pPr/>
              <a:t>44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285616521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34BD0B-1043-49C4-A514-5C2A33B21867}" type="slidenum">
              <a:rPr lang="da-DK" altLang="da-DK" smtClean="0"/>
              <a:pPr/>
              <a:t>45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77496851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34BD0B-1043-49C4-A514-5C2A33B21867}" type="slidenum">
              <a:rPr lang="da-DK" altLang="da-DK" smtClean="0"/>
              <a:pPr/>
              <a:t>46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131588365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34BD0B-1043-49C4-A514-5C2A33B21867}" type="slidenum">
              <a:rPr lang="da-DK" altLang="da-DK" smtClean="0"/>
              <a:pPr/>
              <a:t>47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304773032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34BD0B-1043-49C4-A514-5C2A33B21867}" type="slidenum">
              <a:rPr lang="da-DK" altLang="da-DK" smtClean="0"/>
              <a:pPr/>
              <a:t>48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228243636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34BD0B-1043-49C4-A514-5C2A33B21867}" type="slidenum">
              <a:rPr lang="da-DK" altLang="da-DK" smtClean="0"/>
              <a:pPr/>
              <a:t>49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15617150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CBDC66-5FD4-4D91-9FD7-3639CA8D149D}" type="slidenum">
              <a:rPr lang="da-DK" altLang="da-DK" smtClean="0"/>
              <a:pPr/>
              <a:t>5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257157143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34BD0B-1043-49C4-A514-5C2A33B21867}" type="slidenum">
              <a:rPr lang="da-DK" altLang="da-DK" smtClean="0"/>
              <a:pPr/>
              <a:t>50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207295838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34BD0B-1043-49C4-A514-5C2A33B21867}" type="slidenum">
              <a:rPr lang="da-DK" altLang="da-DK" smtClean="0"/>
              <a:pPr/>
              <a:t>51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21664746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CBDC66-5FD4-4D91-9FD7-3639CA8D149D}" type="slidenum">
              <a:rPr lang="da-DK" altLang="da-DK" smtClean="0"/>
              <a:pPr/>
              <a:t>6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25715714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CBDC66-5FD4-4D91-9FD7-3639CA8D149D}" type="slidenum">
              <a:rPr lang="da-DK" altLang="da-DK" smtClean="0"/>
              <a:pPr/>
              <a:t>7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25715714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CBDC66-5FD4-4D91-9FD7-3639CA8D149D}" type="slidenum">
              <a:rPr lang="da-DK" altLang="da-DK" smtClean="0"/>
              <a:pPr/>
              <a:t>8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25715714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CBDC66-5FD4-4D91-9FD7-3639CA8D149D}" type="slidenum">
              <a:rPr lang="da-DK" altLang="da-DK" smtClean="0"/>
              <a:pPr/>
              <a:t>9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964057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da-DK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da-DK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532440" y="6400800"/>
            <a:ext cx="61156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800" b="1">
                <a:solidFill>
                  <a:srgbClr val="000066"/>
                </a:solidFill>
              </a:defRPr>
            </a:lvl1pPr>
          </a:lstStyle>
          <a:p>
            <a:fld id="{09A55395-2BED-4A30-9795-02A173C60FCF}" type="slidenum">
              <a:rPr lang="da-DK" altLang="da-DK" smtClean="0"/>
              <a:pPr/>
              <a:t>‹#›</a:t>
            </a:fld>
            <a:endParaRPr lang="da-DK" altLang="da-DK" dirty="0"/>
          </a:p>
        </p:txBody>
      </p:sp>
    </p:spTree>
    <p:extLst>
      <p:ext uri="{BB962C8B-B14F-4D97-AF65-F5344CB8AC3E}">
        <p14:creationId xmlns:p14="http://schemas.microsoft.com/office/powerpoint/2010/main" val="9565731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a-DK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a-DK"/>
          </a:p>
        </p:txBody>
      </p:sp>
      <p:sp>
        <p:nvSpPr>
          <p:cNvPr id="7" name="Slide Number Placeholder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532440" y="6400800"/>
            <a:ext cx="61156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800" b="1">
                <a:solidFill>
                  <a:srgbClr val="000066"/>
                </a:solidFill>
              </a:defRPr>
            </a:lvl1pPr>
          </a:lstStyle>
          <a:p>
            <a:fld id="{09A55395-2BED-4A30-9795-02A173C60FCF}" type="slidenum">
              <a:rPr lang="da-DK" altLang="da-DK" smtClean="0"/>
              <a:pPr/>
              <a:t>‹#›</a:t>
            </a:fld>
            <a:endParaRPr lang="da-DK" altLang="da-DK" dirty="0"/>
          </a:p>
        </p:txBody>
      </p:sp>
    </p:spTree>
    <p:extLst>
      <p:ext uri="{BB962C8B-B14F-4D97-AF65-F5344CB8AC3E}">
        <p14:creationId xmlns:p14="http://schemas.microsoft.com/office/powerpoint/2010/main" val="33669897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a-DK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532440" y="6400800"/>
            <a:ext cx="61156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800" b="1">
                <a:solidFill>
                  <a:srgbClr val="000066"/>
                </a:solidFill>
              </a:defRPr>
            </a:lvl1pPr>
          </a:lstStyle>
          <a:p>
            <a:fld id="{09A55395-2BED-4A30-9795-02A173C60FCF}" type="slidenum">
              <a:rPr lang="da-DK" altLang="da-DK" smtClean="0"/>
              <a:pPr/>
              <a:t>‹#›</a:t>
            </a:fld>
            <a:endParaRPr lang="da-DK" altLang="da-DK" dirty="0"/>
          </a:p>
        </p:txBody>
      </p:sp>
    </p:spTree>
    <p:extLst>
      <p:ext uri="{BB962C8B-B14F-4D97-AF65-F5344CB8AC3E}">
        <p14:creationId xmlns:p14="http://schemas.microsoft.com/office/powerpoint/2010/main" val="16754813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568704" y="6400800"/>
            <a:ext cx="575296" cy="457200"/>
          </a:xfrm>
        </p:spPr>
        <p:txBody>
          <a:bodyPr/>
          <a:lstStyle>
            <a:lvl1pPr algn="ctr">
              <a:defRPr sz="1800" b="1">
                <a:solidFill>
                  <a:schemeClr val="bg1"/>
                </a:solidFill>
              </a:defRPr>
            </a:lvl1pPr>
          </a:lstStyle>
          <a:p>
            <a:fld id="{79D6334F-DE2F-4411-9B95-08B6A10C9B25}" type="slidenum">
              <a:rPr lang="da-DK" altLang="da-DK" smtClean="0"/>
              <a:pPr/>
              <a:t>‹#›</a:t>
            </a:fld>
            <a:endParaRPr lang="da-DK" altLang="da-DK" dirty="0"/>
          </a:p>
        </p:txBody>
      </p:sp>
    </p:spTree>
    <p:extLst>
      <p:ext uri="{BB962C8B-B14F-4D97-AF65-F5344CB8AC3E}">
        <p14:creationId xmlns:p14="http://schemas.microsoft.com/office/powerpoint/2010/main" val="4003435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>
  <p:cSld name="Title,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313" y="260350"/>
            <a:ext cx="8207375" cy="682625"/>
          </a:xfrm>
        </p:spPr>
        <p:txBody>
          <a:bodyPr/>
          <a:lstStyle/>
          <a:p>
            <a:r>
              <a:rPr lang="da-DK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8313" y="1052513"/>
            <a:ext cx="4027487" cy="5195887"/>
          </a:xfrm>
        </p:spPr>
        <p:txBody>
          <a:bodyPr/>
          <a:lstStyle/>
          <a:p>
            <a:pPr lvl="0"/>
            <a:r>
              <a:rPr lang="da-DK" smtClean="0"/>
              <a:t>Click to edit Master text styles</a:t>
            </a:r>
          </a:p>
          <a:p>
            <a:pPr lvl="1"/>
            <a:r>
              <a:rPr lang="da-DK" smtClean="0"/>
              <a:t>Second level</a:t>
            </a:r>
          </a:p>
          <a:p>
            <a:pPr lvl="2"/>
            <a:r>
              <a:rPr lang="da-DK" smtClean="0"/>
              <a:t>Third level</a:t>
            </a:r>
          </a:p>
          <a:p>
            <a:pPr lvl="3"/>
            <a:r>
              <a:rPr lang="da-DK" smtClean="0"/>
              <a:t>Fourth level</a:t>
            </a:r>
          </a:p>
          <a:p>
            <a:pPr lvl="4"/>
            <a:r>
              <a:rPr lang="da-DK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48200" y="1052513"/>
            <a:ext cx="4027488" cy="5195887"/>
          </a:xfrm>
        </p:spPr>
        <p:txBody>
          <a:bodyPr/>
          <a:lstStyle/>
          <a:p>
            <a:pPr lvl="0"/>
            <a:r>
              <a:rPr lang="da-DK" smtClean="0"/>
              <a:t>Click to edit Master text styles</a:t>
            </a:r>
          </a:p>
          <a:p>
            <a:pPr lvl="1"/>
            <a:r>
              <a:rPr lang="da-DK" smtClean="0"/>
              <a:t>Second level</a:t>
            </a:r>
          </a:p>
          <a:p>
            <a:pPr lvl="2"/>
            <a:r>
              <a:rPr lang="da-DK" smtClean="0"/>
              <a:t>Third level</a:t>
            </a:r>
          </a:p>
          <a:p>
            <a:pPr lvl="3"/>
            <a:r>
              <a:rPr lang="da-DK" smtClean="0"/>
              <a:t>Fourth level</a:t>
            </a:r>
          </a:p>
          <a:p>
            <a:pPr lvl="4"/>
            <a:r>
              <a:rPr lang="da-DK" smtClean="0"/>
              <a:t>Fifth level</a:t>
            </a: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532440" y="6400800"/>
            <a:ext cx="61156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800" b="1">
                <a:solidFill>
                  <a:srgbClr val="000066"/>
                </a:solidFill>
              </a:defRPr>
            </a:lvl1pPr>
          </a:lstStyle>
          <a:p>
            <a:fld id="{09A55395-2BED-4A30-9795-02A173C60FCF}" type="slidenum">
              <a:rPr lang="da-DK" altLang="da-DK" smtClean="0"/>
              <a:pPr/>
              <a:t>‹#›</a:t>
            </a:fld>
            <a:endParaRPr lang="da-DK" altLang="da-DK" dirty="0"/>
          </a:p>
        </p:txBody>
      </p:sp>
    </p:spTree>
    <p:extLst>
      <p:ext uri="{BB962C8B-B14F-4D97-AF65-F5344CB8AC3E}">
        <p14:creationId xmlns:p14="http://schemas.microsoft.com/office/powerpoint/2010/main" val="7326042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68313" y="260350"/>
            <a:ext cx="8207375" cy="682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a-DK" altLang="da-DK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68313" y="1052513"/>
            <a:ext cx="8207375" cy="5195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a-DK" altLang="da-DK" smtClean="0"/>
              <a:t>Click to edit Master text styles</a:t>
            </a:r>
          </a:p>
          <a:p>
            <a:pPr lvl="1"/>
            <a:r>
              <a:rPr lang="da-DK" altLang="da-DK" smtClean="0"/>
              <a:t>Second level</a:t>
            </a:r>
          </a:p>
          <a:p>
            <a:pPr lvl="2"/>
            <a:r>
              <a:rPr lang="da-DK" altLang="da-DK" smtClean="0"/>
              <a:t>Third level</a:t>
            </a:r>
          </a:p>
          <a:p>
            <a:pPr lvl="3"/>
            <a:r>
              <a:rPr lang="da-DK" altLang="da-DK" smtClean="0"/>
              <a:t>Fourth level</a:t>
            </a:r>
          </a:p>
          <a:p>
            <a:pPr lvl="4"/>
            <a:r>
              <a:rPr lang="da-DK" altLang="da-DK" smtClean="0"/>
              <a:t>Fifth level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532440" y="6400800"/>
            <a:ext cx="61156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800" b="1">
                <a:solidFill>
                  <a:srgbClr val="000066"/>
                </a:solidFill>
              </a:defRPr>
            </a:lvl1pPr>
          </a:lstStyle>
          <a:p>
            <a:fld id="{09A55395-2BED-4A30-9795-02A173C60FCF}" type="slidenum">
              <a:rPr lang="da-DK" altLang="da-DK" smtClean="0"/>
              <a:pPr/>
              <a:t>‹#›</a:t>
            </a:fld>
            <a:endParaRPr lang="da-DK" altLang="da-DK" dirty="0"/>
          </a:p>
        </p:txBody>
      </p:sp>
      <p:sp>
        <p:nvSpPr>
          <p:cNvPr id="1031" name="Line 9"/>
          <p:cNvSpPr>
            <a:spLocks noChangeShapeType="1"/>
          </p:cNvSpPr>
          <p:nvPr userDrawn="1"/>
        </p:nvSpPr>
        <p:spPr bwMode="auto">
          <a:xfrm flipV="1">
            <a:off x="468313" y="981075"/>
            <a:ext cx="8207375" cy="0"/>
          </a:xfrm>
          <a:prstGeom prst="line">
            <a:avLst/>
          </a:prstGeom>
          <a:noFill/>
          <a:ln w="25400">
            <a:solidFill>
              <a:srgbClr val="00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a-DK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305" r:id="rId1"/>
    <p:sldLayoutId id="2147484306" r:id="rId2"/>
    <p:sldLayoutId id="2147484310" r:id="rId3"/>
    <p:sldLayoutId id="2147484311" r:id="rId4"/>
    <p:sldLayoutId id="2147484317" r:id="rId5"/>
  </p:sldLayoutIdLst>
  <p:timing>
    <p:tnLst>
      <p:par>
        <p:cTn id="1" dur="indefinite" restart="never" nodeType="tmRoot"/>
      </p:par>
    </p:tnLst>
  </p:timing>
  <p:hf hdr="0" ft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00066"/>
          </a:solidFill>
          <a:latin typeface="+mj-lt"/>
          <a:ea typeface="ＭＳ Ｐゴシック" pitchFamily="-106" charset="-128"/>
          <a:cs typeface="ＭＳ Ｐゴシック" pitchFamily="-106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00066"/>
          </a:solidFill>
          <a:latin typeface="Arial" pitchFamily="-106" charset="0"/>
          <a:ea typeface="ＭＳ Ｐゴシック" pitchFamily="-106" charset="-128"/>
          <a:cs typeface="ＭＳ Ｐゴシック" pitchFamily="-106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00066"/>
          </a:solidFill>
          <a:latin typeface="Arial" pitchFamily="-106" charset="0"/>
          <a:ea typeface="ＭＳ Ｐゴシック" pitchFamily="-106" charset="-128"/>
          <a:cs typeface="ＭＳ Ｐゴシック" pitchFamily="-106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00066"/>
          </a:solidFill>
          <a:latin typeface="Arial" pitchFamily="-106" charset="0"/>
          <a:ea typeface="ＭＳ Ｐゴシック" pitchFamily="-106" charset="-128"/>
          <a:cs typeface="ＭＳ Ｐゴシック" pitchFamily="-106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00066"/>
          </a:solidFill>
          <a:latin typeface="Arial" pitchFamily="-106" charset="0"/>
          <a:ea typeface="ＭＳ Ｐゴシック" pitchFamily="-106" charset="-128"/>
          <a:cs typeface="ＭＳ Ｐゴシック" pitchFamily="-106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3600" b="1">
          <a:solidFill>
            <a:srgbClr val="000066"/>
          </a:solidFill>
          <a:latin typeface="Arial" pitchFamily="-106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 b="1">
          <a:solidFill>
            <a:srgbClr val="000066"/>
          </a:solidFill>
          <a:latin typeface="Arial" pitchFamily="-106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 b="1">
          <a:solidFill>
            <a:srgbClr val="000066"/>
          </a:solidFill>
          <a:latin typeface="Arial" pitchFamily="-106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 b="1">
          <a:solidFill>
            <a:srgbClr val="000066"/>
          </a:solidFill>
          <a:latin typeface="Arial" pitchFamily="-106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400" b="1">
          <a:solidFill>
            <a:srgbClr val="A50021"/>
          </a:solidFill>
          <a:latin typeface="+mn-lt"/>
          <a:ea typeface="ＭＳ Ｐゴシック" pitchFamily="-106" charset="-128"/>
          <a:cs typeface="ＭＳ Ｐゴシック" pitchFamily="-106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rgbClr val="000066"/>
          </a:solidFill>
          <a:latin typeface="+mn-lt"/>
          <a:ea typeface="ＭＳ Ｐゴシック" pitchFamily="-106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1600">
          <a:solidFill>
            <a:schemeClr val="tx1"/>
          </a:solidFill>
          <a:latin typeface="+mn-lt"/>
          <a:ea typeface="ＭＳ Ｐゴシック" pitchFamily="-106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1600">
          <a:solidFill>
            <a:schemeClr val="tx1"/>
          </a:solidFill>
          <a:latin typeface="Times New Roman" pitchFamily="-106" charset="0"/>
          <a:ea typeface="ＭＳ Ｐゴシック" pitchFamily="-106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Times New Roman" pitchFamily="-106" charset="0"/>
          <a:ea typeface="ＭＳ Ｐゴシック" pitchFamily="-106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Times New Roman" pitchFamily="-106" charset="0"/>
          <a:ea typeface="ＭＳ Ｐゴシック" pitchFamily="-106" charset="-128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Times New Roman" pitchFamily="-106" charset="0"/>
          <a:ea typeface="ＭＳ Ｐゴシック" pitchFamily="-106" charset="-128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Times New Roman" pitchFamily="-106" charset="0"/>
          <a:ea typeface="ＭＳ Ｐゴシック" pitchFamily="-106" charset="-128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Times New Roman" pitchFamily="-106" charset="0"/>
          <a:ea typeface="ＭＳ Ｐゴシック" pitchFamily="-106" charset="-128"/>
        </a:defRPr>
      </a:lvl9pPr>
    </p:bodyStyle>
    <p:otherStyle>
      <a:defPPr>
        <a:defRPr lang="da-DK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emf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.jpe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4"/>
          <p:cNvSpPr txBox="1">
            <a:spLocks noChangeArrowheads="1"/>
          </p:cNvSpPr>
          <p:nvPr/>
        </p:nvSpPr>
        <p:spPr bwMode="auto">
          <a:xfrm>
            <a:off x="468313" y="260350"/>
            <a:ext cx="8207375" cy="682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66"/>
                </a:solidFill>
                <a:latin typeface="+mj-lt"/>
                <a:ea typeface="ＭＳ Ｐゴシック" pitchFamily="-106" charset="-128"/>
                <a:cs typeface="ＭＳ Ｐゴシック" pitchFamily="-106" charset="-128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66"/>
                </a:solidFill>
                <a:latin typeface="Arial" pitchFamily="-106" charset="0"/>
                <a:ea typeface="ＭＳ Ｐゴシック" pitchFamily="-106" charset="-128"/>
                <a:cs typeface="ＭＳ Ｐゴシック" pitchFamily="-106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66"/>
                </a:solidFill>
                <a:latin typeface="Arial" pitchFamily="-106" charset="0"/>
                <a:ea typeface="ＭＳ Ｐゴシック" pitchFamily="-106" charset="-128"/>
                <a:cs typeface="ＭＳ Ｐゴシック" pitchFamily="-106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66"/>
                </a:solidFill>
                <a:latin typeface="Arial" pitchFamily="-106" charset="0"/>
                <a:ea typeface="ＭＳ Ｐゴシック" pitchFamily="-106" charset="-128"/>
                <a:cs typeface="ＭＳ Ｐゴシック" pitchFamily="-106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66"/>
                </a:solidFill>
                <a:latin typeface="Arial" pitchFamily="-106" charset="0"/>
                <a:ea typeface="ＭＳ Ｐゴシック" pitchFamily="-106" charset="-128"/>
                <a:cs typeface="ＭＳ Ｐゴシック" pitchFamily="-106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66"/>
                </a:solidFill>
                <a:latin typeface="Arial" pitchFamily="-106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66"/>
                </a:solidFill>
                <a:latin typeface="Arial" pitchFamily="-106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66"/>
                </a:solidFill>
                <a:latin typeface="Arial" pitchFamily="-106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66"/>
                </a:solidFill>
                <a:latin typeface="Arial" pitchFamily="-106" charset="0"/>
              </a:defRPr>
            </a:lvl9pPr>
          </a:lstStyle>
          <a:p>
            <a:pPr eaLnBrk="1" hangingPunct="1"/>
            <a:r>
              <a:rPr lang="da-DK" altLang="da-DK" sz="3200" kern="0" dirty="0" smtClean="0">
                <a:ea typeface="ＭＳ Ｐゴシック" pitchFamily="34" charset="-128"/>
              </a:rPr>
              <a:t>Forelæsning </a:t>
            </a:r>
            <a:r>
              <a:rPr lang="da-DK" altLang="da-DK" sz="3200" kern="0" smtClean="0">
                <a:ea typeface="ＭＳ Ｐゴシック" pitchFamily="34" charset="-128"/>
              </a:rPr>
              <a:t>Uge 15 </a:t>
            </a:r>
            <a:endParaRPr lang="da-DK" altLang="da-DK" sz="3200" kern="0" dirty="0" smtClean="0">
              <a:ea typeface="ＭＳ Ｐゴシック" pitchFamily="34" charset="-128"/>
            </a:endParaRPr>
          </a:p>
        </p:txBody>
      </p:sp>
      <p:pic>
        <p:nvPicPr>
          <p:cNvPr id="10" name="Picture 3" descr="Mandel_zoom_03_seehors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" r="6620"/>
          <a:stretch/>
        </p:blipFill>
        <p:spPr bwMode="auto">
          <a:xfrm>
            <a:off x="683568" y="1133488"/>
            <a:ext cx="7776864" cy="55358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683568" y="1196752"/>
            <a:ext cx="3096344" cy="31279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4572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rgbClr val="000066"/>
                </a:solidFill>
                <a:latin typeface="+mn-lt"/>
                <a:ea typeface="ＭＳ Ｐゴシック" pitchFamily="-106" charset="-128"/>
              </a:defRPr>
            </a:lvl2pPr>
            <a:lvl3pPr marL="9144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16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3pPr>
            <a:lvl4pPr marL="13716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16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4pPr>
            <a:lvl5pPr marL="18288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5pPr>
            <a:lvl6pPr marL="22860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6pPr>
            <a:lvl7pPr marL="27432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7pPr>
            <a:lvl8pPr marL="32004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8pPr>
            <a:lvl9pPr marL="36576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9pPr>
          </a:lstStyle>
          <a:p>
            <a:pPr marL="182563" indent="-182563" algn="l" eaLnBrk="1" hangingPunct="1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da-DK" altLang="da-DK" sz="1600" kern="0" spc="-20" dirty="0" smtClean="0">
                <a:ea typeface="ＭＳ Ｐゴシック" pitchFamily="34" charset="-128"/>
              </a:rPr>
              <a:t>Design af it systemer</a:t>
            </a:r>
          </a:p>
          <a:p>
            <a:pPr marL="182563" indent="-182563" algn="l" eaLnBrk="1" hangingPunct="1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da-DK" altLang="da-DK" sz="1600" kern="0" spc="-20" dirty="0" smtClean="0">
                <a:ea typeface="ＭＳ Ｐゴシック" pitchFamily="34" charset="-128"/>
              </a:rPr>
              <a:t>Designmønstre</a:t>
            </a:r>
          </a:p>
          <a:p>
            <a:pPr marL="182563" indent="-182563" algn="l" eaLnBrk="1" hangingPunct="1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da-DK" altLang="da-DK" sz="1600" kern="0" spc="-20" dirty="0" smtClean="0">
                <a:ea typeface="ＭＳ Ｐゴシック" pitchFamily="34" charset="-128"/>
              </a:rPr>
              <a:t>Computerspil 5</a:t>
            </a:r>
          </a:p>
          <a:p>
            <a:pPr marL="360363" lvl="1" indent="-184150" algn="l">
              <a:spcBef>
                <a:spcPts val="100"/>
              </a:spcBef>
              <a:buFont typeface="Arial" panose="020B0604020202020204" pitchFamily="34" charset="0"/>
              <a:buChar char="–"/>
            </a:pPr>
            <a:r>
              <a:rPr lang="da-DK" altLang="da-DK" sz="1400" kern="0" spc="-20" dirty="0">
                <a:ea typeface="ＭＳ Ｐゴシック" pitchFamily="34" charset="-128"/>
              </a:rPr>
              <a:t>Exceptions og filhåndtering</a:t>
            </a:r>
          </a:p>
          <a:p>
            <a:pPr marL="182563" indent="-182563" algn="l" eaLnBrk="1" hangingPunct="1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da-DK" altLang="da-DK" sz="1600" kern="0" spc="-20" dirty="0" smtClean="0">
                <a:ea typeface="ＭＳ Ｐゴシック" pitchFamily="34" charset="-128"/>
              </a:rPr>
              <a:t>Mundtlig eksamen</a:t>
            </a:r>
          </a:p>
          <a:p>
            <a:pPr marL="182563" indent="-182563" algn="l" eaLnBrk="1" hangingPunct="1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da-DK" altLang="da-DK" sz="1600" kern="0" spc="-20" dirty="0">
                <a:ea typeface="ＭＳ Ｐゴシック" pitchFamily="34" charset="-128"/>
              </a:rPr>
              <a:t>Kursusevaluering</a:t>
            </a:r>
          </a:p>
          <a:p>
            <a:pPr marL="182563" indent="-182563" algn="l" eaLnBrk="1" hangingPunct="1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da-DK" altLang="da-DK" sz="1600" kern="0" spc="-20" dirty="0" smtClean="0">
                <a:ea typeface="ＭＳ Ｐゴシック" pitchFamily="34" charset="-128"/>
              </a:rPr>
              <a:t>Fraktaler og</a:t>
            </a:r>
            <a:br>
              <a:rPr lang="da-DK" altLang="da-DK" sz="1600" kern="0" spc="-20" dirty="0" smtClean="0">
                <a:ea typeface="ＭＳ Ｐゴシック" pitchFamily="34" charset="-128"/>
              </a:rPr>
            </a:br>
            <a:r>
              <a:rPr lang="da-DK" altLang="da-DK" sz="1600" kern="0" spc="-20" dirty="0" smtClean="0">
                <a:ea typeface="ＭＳ Ｐゴシック" pitchFamily="34" charset="-128"/>
              </a:rPr>
              <a:t>Mandelbrotmængden</a:t>
            </a:r>
          </a:p>
          <a:p>
            <a:pPr marL="360363" lvl="1" indent="-184150" algn="l">
              <a:spcBef>
                <a:spcPts val="100"/>
              </a:spcBef>
              <a:buFont typeface="Arial" panose="020B0604020202020204" pitchFamily="34" charset="0"/>
              <a:buChar char="–"/>
            </a:pPr>
            <a:r>
              <a:rPr lang="da-DK" altLang="da-DK" sz="1400" kern="0" spc="-20" dirty="0" smtClean="0">
                <a:ea typeface="ＭＳ Ｐゴシック" pitchFamily="34" charset="-128"/>
              </a:rPr>
              <a:t>Smukke computer-</a:t>
            </a:r>
            <a:br>
              <a:rPr lang="da-DK" altLang="da-DK" sz="1400" kern="0" spc="-20" dirty="0" smtClean="0">
                <a:ea typeface="ＭＳ Ｐゴシック" pitchFamily="34" charset="-128"/>
              </a:rPr>
            </a:br>
            <a:r>
              <a:rPr lang="da-DK" altLang="da-DK" sz="1400" kern="0" spc="-20" dirty="0" smtClean="0">
                <a:ea typeface="ＭＳ Ｐゴシック" pitchFamily="34" charset="-128"/>
              </a:rPr>
              <a:t>genererede billeder</a:t>
            </a:r>
            <a:endParaRPr lang="da-DK" altLang="da-DK" sz="1400" kern="0" spc="-20" dirty="0">
              <a:ea typeface="ＭＳ Ｐゴシック" pitchFamily="34" charset="-128"/>
            </a:endParaRPr>
          </a:p>
          <a:p>
            <a:pPr marL="342900" indent="-342900" algn="l" eaLnBrk="1" hangingPunct="1">
              <a:lnSpc>
                <a:spcPct val="90000"/>
              </a:lnSpc>
              <a:buFont typeface="Arial" panose="020B0604020202020204" pitchFamily="34" charset="0"/>
              <a:buChar char="•"/>
              <a:tabLst>
                <a:tab pos="355600" algn="l"/>
              </a:tabLst>
            </a:pPr>
            <a:endParaRPr lang="da-DK" altLang="da-DK" sz="1800" kern="0" dirty="0" smtClean="0">
              <a:ea typeface="ＭＳ Ｐゴシック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5760640" cy="682625"/>
          </a:xfrm>
        </p:spPr>
        <p:txBody>
          <a:bodyPr/>
          <a:lstStyle/>
          <a:p>
            <a:r>
              <a:rPr lang="da-DK" altLang="da-DK" sz="3200" dirty="0" err="1" smtClean="0">
                <a:ea typeface="ＭＳ Ｐゴシック" pitchFamily="34" charset="-128"/>
                <a:cs typeface="Arial"/>
              </a:rPr>
              <a:t>Decorator</a:t>
            </a:r>
            <a:r>
              <a:rPr lang="da-DK" altLang="da-DK" sz="3200" dirty="0" smtClean="0">
                <a:ea typeface="ＭＳ Ｐゴシック" pitchFamily="34" charset="-128"/>
                <a:cs typeface="Arial"/>
              </a:rPr>
              <a:t> mønsteret</a:t>
            </a:r>
            <a:endParaRPr lang="da-DK" altLang="da-DK" sz="3200" dirty="0">
              <a:ea typeface="ＭＳ Ｐゴシック" pitchFamily="34" charset="-128"/>
            </a:endParaRPr>
          </a:p>
        </p:txBody>
      </p:sp>
      <p:sp>
        <p:nvSpPr>
          <p:cNvPr id="24" name="Rectangle 3"/>
          <p:cNvSpPr txBox="1">
            <a:spLocks noChangeArrowheads="1"/>
          </p:cNvSpPr>
          <p:nvPr/>
        </p:nvSpPr>
        <p:spPr bwMode="auto">
          <a:xfrm>
            <a:off x="395536" y="1052736"/>
            <a:ext cx="8424936" cy="4464496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marL="265113" indent="-265113">
              <a:spcBef>
                <a:spcPts val="1800"/>
              </a:spcBef>
            </a:pPr>
            <a:r>
              <a:rPr lang="da-DK" altLang="da-DK" sz="2000" kern="0" dirty="0" smtClean="0">
                <a:ea typeface="ＭＳ Ｐゴシック" pitchFamily="34" charset="-128"/>
              </a:rPr>
              <a:t>Problemet</a:t>
            </a:r>
          </a:p>
          <a:p>
            <a:pPr marL="665163" lvl="1" indent="-265113">
              <a:spcBef>
                <a:spcPts val="400"/>
              </a:spcBef>
            </a:pPr>
            <a:r>
              <a:rPr lang="da-DK" altLang="da-DK" sz="1800" kern="0" spc="-50" dirty="0" smtClean="0">
                <a:ea typeface="ＭＳ Ｐゴシック" pitchFamily="34" charset="-128"/>
              </a:rPr>
              <a:t>Vi ønsker at udvide funktionaliteten af en eksisterende klasse – uden at ændre dens interface (eksisterende metoder)</a:t>
            </a:r>
            <a:endParaRPr lang="da-DK" altLang="da-DK" sz="1800" kern="0" spc="-50" dirty="0">
              <a:ea typeface="ＭＳ Ｐゴシック" pitchFamily="34" charset="-128"/>
            </a:endParaRPr>
          </a:p>
          <a:p>
            <a:pPr marL="265113" indent="-265113">
              <a:spcBef>
                <a:spcPts val="1200"/>
              </a:spcBef>
            </a:pPr>
            <a:r>
              <a:rPr lang="da-DK" altLang="da-DK" sz="2000" kern="0" dirty="0" smtClean="0">
                <a:ea typeface="ＭＳ Ｐゴシック" pitchFamily="34" charset="-128"/>
              </a:rPr>
              <a:t>Løsningen</a:t>
            </a:r>
            <a:endParaRPr lang="da-DK" altLang="da-DK" sz="2000" kern="0" dirty="0">
              <a:ea typeface="ＭＳ Ｐゴシック" pitchFamily="34" charset="-128"/>
            </a:endParaRPr>
          </a:p>
          <a:p>
            <a:pPr marL="665163" lvl="1" indent="-265113">
              <a:spcBef>
                <a:spcPts val="400"/>
              </a:spcBef>
            </a:pPr>
            <a:r>
              <a:rPr lang="da-DK" altLang="da-DK" sz="1800" kern="0" spc="-50" dirty="0" smtClean="0">
                <a:ea typeface="ＭＳ Ｐゴシック" pitchFamily="34" charset="-128"/>
              </a:rPr>
              <a:t>Der laves en ny klasse, der set fra brugerens synspunkt, erstatter den gamle</a:t>
            </a:r>
          </a:p>
          <a:p>
            <a:pPr marL="665163" lvl="1" indent="-265113">
              <a:spcBef>
                <a:spcPts val="400"/>
              </a:spcBef>
            </a:pPr>
            <a:r>
              <a:rPr lang="da-DK" altLang="da-DK" sz="1800" kern="0" spc="-50" dirty="0" smtClean="0">
                <a:ea typeface="ＭＳ Ｐゴシック" pitchFamily="34" charset="-128"/>
              </a:rPr>
              <a:t>Et objekt af den nye klasse "indeholder" et objekt af den gamle klasse</a:t>
            </a:r>
          </a:p>
          <a:p>
            <a:pPr marL="665163" lvl="1" indent="-265113">
              <a:spcBef>
                <a:spcPts val="400"/>
              </a:spcBef>
            </a:pPr>
            <a:r>
              <a:rPr lang="da-DK" altLang="da-DK" sz="1800" kern="0" spc="-50" dirty="0" smtClean="0">
                <a:ea typeface="ＭＳ Ｐゴシック" pitchFamily="34" charset="-128"/>
              </a:rPr>
              <a:t>Kald af en metode i et objekt af den nye klasse sendes videre til objektet af den gamle klasse. Herudover udføres, der eventuelt noget ekstra (dekorationen)</a:t>
            </a:r>
          </a:p>
          <a:p>
            <a:pPr marL="265113" lvl="1" indent="-265113">
              <a:spcBef>
                <a:spcPts val="1200"/>
              </a:spcBef>
              <a:buChar char="•"/>
            </a:pPr>
            <a:r>
              <a:rPr lang="da-DK" altLang="da-DK" b="1" kern="0" dirty="0" smtClean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Eksempel</a:t>
            </a:r>
            <a:endParaRPr lang="da-DK" altLang="da-DK" b="1" kern="0" dirty="0">
              <a:solidFill>
                <a:srgbClr val="A50021"/>
              </a:solidFill>
              <a:ea typeface="ＭＳ Ｐゴシック" pitchFamily="34" charset="-128"/>
              <a:cs typeface="ＭＳ Ｐゴシック" pitchFamily="-106" charset="-128"/>
            </a:endParaRPr>
          </a:p>
          <a:p>
            <a:pPr marL="665163" lvl="1" indent="-265113">
              <a:spcBef>
                <a:spcPts val="400"/>
              </a:spcBef>
            </a:pPr>
            <a:r>
              <a:rPr lang="da-DK" altLang="da-DK" sz="1800" kern="0" spc="-50" dirty="0" smtClean="0">
                <a:ea typeface="ＭＳ Ｐゴシック" pitchFamily="34" charset="-128"/>
              </a:rPr>
              <a:t>BufferedReader </a:t>
            </a:r>
            <a:r>
              <a:rPr lang="da-DK" altLang="da-DK" sz="1800" kern="0" spc="-50" dirty="0">
                <a:ea typeface="ＭＳ Ｐゴシック" pitchFamily="34" charset="-128"/>
              </a:rPr>
              <a:t>har </a:t>
            </a:r>
            <a:r>
              <a:rPr lang="da-DK" altLang="da-DK" sz="1800" kern="0" spc="-50" dirty="0" smtClean="0">
                <a:ea typeface="ＭＳ Ｐゴシック" pitchFamily="34" charset="-128"/>
              </a:rPr>
              <a:t>de samme </a:t>
            </a:r>
            <a:r>
              <a:rPr lang="da-DK" altLang="da-DK" sz="1800" kern="0" spc="-50" dirty="0">
                <a:ea typeface="ＭＳ Ｐゴシック" pitchFamily="34" charset="-128"/>
              </a:rPr>
              <a:t>metoder som </a:t>
            </a:r>
            <a:r>
              <a:rPr lang="da-DK" altLang="da-DK" sz="1800" kern="0" spc="-50" dirty="0" smtClean="0">
                <a:ea typeface="ＭＳ Ｐゴシック" pitchFamily="34" charset="-128"/>
              </a:rPr>
              <a:t>Reader, </a:t>
            </a:r>
            <a:r>
              <a:rPr lang="da-DK" altLang="da-DK" sz="1800" kern="0" spc="-50" dirty="0">
                <a:ea typeface="ＭＳ Ｐゴシック" pitchFamily="34" charset="-128"/>
              </a:rPr>
              <a:t>men tilføjer en </a:t>
            </a:r>
            <a:r>
              <a:rPr lang="da-DK" altLang="da-DK" sz="1800" kern="0" spc="-50" dirty="0" smtClean="0">
                <a:ea typeface="ＭＳ Ｐゴシック" pitchFamily="34" charset="-128"/>
              </a:rPr>
              <a:t>ekstra metode </a:t>
            </a:r>
            <a:r>
              <a:rPr lang="da-DK" altLang="da-DK" sz="1800" kern="0" spc="-50" dirty="0">
                <a:ea typeface="ＭＳ Ｐゴシック" pitchFamily="34" charset="-128"/>
              </a:rPr>
              <a:t>til at læse en </a:t>
            </a:r>
            <a:r>
              <a:rPr lang="da-DK" altLang="da-DK" sz="1800" kern="0" spc="-50" dirty="0" smtClean="0">
                <a:ea typeface="ＭＳ Ｐゴシック" pitchFamily="34" charset="-128"/>
              </a:rPr>
              <a:t>hel linje </a:t>
            </a:r>
            <a:r>
              <a:rPr lang="da-DK" altLang="da-DK" sz="1800" kern="0" spc="-50" dirty="0">
                <a:ea typeface="ＭＳ Ｐゴシック" pitchFamily="34" charset="-128"/>
              </a:rPr>
              <a:t>ad </a:t>
            </a:r>
            <a:r>
              <a:rPr lang="da-DK" altLang="da-DK" sz="1800" kern="0" spc="-50" dirty="0" smtClean="0">
                <a:ea typeface="ＭＳ Ｐゴシック" pitchFamily="34" charset="-128"/>
              </a:rPr>
              <a:t>gangen</a:t>
            </a:r>
          </a:p>
          <a:p>
            <a:pPr marL="665163" lvl="1" indent="-265113">
              <a:spcBef>
                <a:spcPts val="400"/>
              </a:spcBef>
            </a:pPr>
            <a:r>
              <a:rPr lang="da-DK" altLang="da-DK" sz="1800" kern="0" spc="-50" dirty="0" smtClean="0">
                <a:ea typeface="ＭＳ Ｐゴシック" pitchFamily="34" charset="-128"/>
              </a:rPr>
              <a:t>Ethvert BufferedReader objekt ”indeholder” et Reader objekt, som alle ”gamle” metodekald sendes videre til</a:t>
            </a:r>
            <a:endParaRPr lang="da-DK" altLang="da-DK" sz="1800" kern="0" spc="-50" dirty="0">
              <a:ea typeface="ＭＳ Ｐゴシック" pitchFamily="34" charset="-128"/>
            </a:endParaRPr>
          </a:p>
        </p:txBody>
      </p:sp>
      <p:sp>
        <p:nvSpPr>
          <p:cNvPr id="14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8532440" y="6400800"/>
            <a:ext cx="61156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2CA5836E-6711-417F-AF48-31ACC3CF4030}" type="slidenum">
              <a:rPr lang="da-DK" altLang="da-DK" smtClean="0"/>
              <a:pPr>
                <a:defRPr/>
              </a:pPr>
              <a:t>10</a:t>
            </a:fld>
            <a:endParaRPr lang="da-DK" altLang="da-DK" dirty="0"/>
          </a:p>
        </p:txBody>
      </p:sp>
      <p:grpSp>
        <p:nvGrpSpPr>
          <p:cNvPr id="10" name="Group 9"/>
          <p:cNvGrpSpPr/>
          <p:nvPr/>
        </p:nvGrpSpPr>
        <p:grpSpPr>
          <a:xfrm>
            <a:off x="4860032" y="5285832"/>
            <a:ext cx="1800446" cy="1311995"/>
            <a:chOff x="5652120" y="5373216"/>
            <a:chExt cx="1944216" cy="1484784"/>
          </a:xfrm>
        </p:grpSpPr>
        <p:sp>
          <p:nvSpPr>
            <p:cNvPr id="15" name="Rounded Rectangle 14"/>
            <p:cNvSpPr/>
            <p:nvPr/>
          </p:nvSpPr>
          <p:spPr bwMode="auto">
            <a:xfrm>
              <a:off x="5652120" y="5373216"/>
              <a:ext cx="1944216" cy="1484784"/>
            </a:xfrm>
            <a:prstGeom prst="roundRect">
              <a:avLst/>
            </a:prstGeom>
            <a:solidFill>
              <a:srgbClr val="FF7C80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a-DK" sz="2000" b="0" i="0" u="none" strike="noStrike" cap="none" normalizeH="0" baseline="0">
                <a:ln>
                  <a:noFill/>
                </a:ln>
                <a:solidFill>
                  <a:srgbClr val="A50021"/>
                </a:solidFill>
                <a:effectLst/>
                <a:latin typeface="Arial" pitchFamily="-106" charset="0"/>
              </a:endParaRPr>
            </a:p>
          </p:txBody>
        </p:sp>
        <p:sp>
          <p:nvSpPr>
            <p:cNvPr id="16" name="Text Box 21"/>
            <p:cNvSpPr txBox="1">
              <a:spLocks noChangeArrowheads="1"/>
            </p:cNvSpPr>
            <p:nvPr/>
          </p:nvSpPr>
          <p:spPr bwMode="auto">
            <a:xfrm>
              <a:off x="5796136" y="5399572"/>
              <a:ext cx="1512168" cy="2446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da-DK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9pPr>
            </a:lstStyle>
            <a:p>
              <a:pPr algn="ctr" eaLnBrk="1" hangingPunct="1">
                <a:lnSpc>
                  <a:spcPct val="90000"/>
                </a:lnSpc>
                <a:spcBef>
                  <a:spcPct val="50000"/>
                </a:spcBef>
                <a:buFontTx/>
                <a:buNone/>
              </a:pPr>
              <a:r>
                <a:rPr lang="da-DK" altLang="da-DK" sz="1100" b="1" u="sng" dirty="0" smtClean="0">
                  <a:solidFill>
                    <a:schemeClr val="tx1"/>
                  </a:solidFill>
                </a:rPr>
                <a:t>: BufferedReader</a:t>
              </a:r>
              <a:endParaRPr lang="da-DK" altLang="da-DK" sz="1050" b="1" u="sng" dirty="0">
                <a:solidFill>
                  <a:schemeClr val="tx1"/>
                </a:solidFill>
              </a:endParaRPr>
            </a:p>
          </p:txBody>
        </p:sp>
        <p:sp>
          <p:nvSpPr>
            <p:cNvPr id="17" name="Rounded Rectangle 16"/>
            <p:cNvSpPr/>
            <p:nvPr/>
          </p:nvSpPr>
          <p:spPr bwMode="auto">
            <a:xfrm>
              <a:off x="6084168" y="5735909"/>
              <a:ext cx="1080120" cy="664891"/>
            </a:xfrm>
            <a:prstGeom prst="roundRect">
              <a:avLst/>
            </a:prstGeom>
            <a:solidFill>
              <a:srgbClr val="FFCCCC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a-DK" sz="2000" b="0" i="0" u="none" strike="noStrike" cap="none" normalizeH="0" baseline="0">
                <a:ln>
                  <a:noFill/>
                </a:ln>
                <a:solidFill>
                  <a:srgbClr val="A50021"/>
                </a:solidFill>
                <a:effectLst/>
                <a:latin typeface="Arial" pitchFamily="-106" charset="0"/>
              </a:endParaRPr>
            </a:p>
          </p:txBody>
        </p:sp>
        <p:sp>
          <p:nvSpPr>
            <p:cNvPr id="18" name="Text Box 21"/>
            <p:cNvSpPr txBox="1">
              <a:spLocks noChangeArrowheads="1"/>
            </p:cNvSpPr>
            <p:nvPr/>
          </p:nvSpPr>
          <p:spPr bwMode="auto">
            <a:xfrm>
              <a:off x="6194116" y="5756857"/>
              <a:ext cx="809921" cy="2446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da-DK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9pPr>
            </a:lstStyle>
            <a:p>
              <a:pPr algn="ctr" eaLnBrk="1" hangingPunct="1">
                <a:lnSpc>
                  <a:spcPct val="90000"/>
                </a:lnSpc>
                <a:spcBef>
                  <a:spcPct val="50000"/>
                </a:spcBef>
                <a:buFontTx/>
                <a:buNone/>
              </a:pPr>
              <a:r>
                <a:rPr lang="da-DK" altLang="da-DK" sz="1100" b="1" u="sng" dirty="0" smtClean="0">
                  <a:solidFill>
                    <a:schemeClr val="tx1"/>
                  </a:solidFill>
                </a:rPr>
                <a:t>: Reader</a:t>
              </a:r>
              <a:endParaRPr lang="da-DK" altLang="da-DK" sz="1050" b="1" u="sng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3130006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7848872" cy="682625"/>
          </a:xfrm>
        </p:spPr>
        <p:txBody>
          <a:bodyPr/>
          <a:lstStyle/>
          <a:p>
            <a:r>
              <a:rPr lang="da-DK" altLang="da-DK" sz="3200" dirty="0" err="1" smtClean="0">
                <a:ea typeface="ＭＳ Ｐゴシック" pitchFamily="34" charset="-128"/>
                <a:cs typeface="Arial"/>
              </a:rPr>
              <a:t>Decorator</a:t>
            </a:r>
            <a:r>
              <a:rPr lang="da-DK" altLang="da-DK" sz="3200" dirty="0" smtClean="0">
                <a:ea typeface="ＭＳ Ｐゴシック" pitchFamily="34" charset="-128"/>
                <a:cs typeface="Arial"/>
              </a:rPr>
              <a:t> mønsteret (BufferedReader)</a:t>
            </a:r>
            <a:endParaRPr lang="da-DK" altLang="da-DK" sz="3200" dirty="0">
              <a:ea typeface="ＭＳ Ｐゴシック" pitchFamily="34" charset="-128"/>
            </a:endParaRPr>
          </a:p>
        </p:txBody>
      </p:sp>
      <p:sp>
        <p:nvSpPr>
          <p:cNvPr id="14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8532440" y="6400800"/>
            <a:ext cx="61156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2CA5836E-6711-417F-AF48-31ACC3CF4030}" type="slidenum">
              <a:rPr lang="da-DK" altLang="da-DK" smtClean="0"/>
              <a:pPr>
                <a:defRPr/>
              </a:pPr>
              <a:t>11</a:t>
            </a:fld>
            <a:endParaRPr lang="da-DK" altLang="da-DK" dirty="0"/>
          </a:p>
        </p:txBody>
      </p:sp>
      <p:sp>
        <p:nvSpPr>
          <p:cNvPr id="56" name="Text Box 4"/>
          <p:cNvSpPr txBox="1">
            <a:spLocks noChangeArrowheads="1"/>
          </p:cNvSpPr>
          <p:nvPr/>
        </p:nvSpPr>
        <p:spPr bwMode="auto">
          <a:xfrm>
            <a:off x="795298" y="5373216"/>
            <a:ext cx="7742465" cy="340735"/>
          </a:xfrm>
          <a:prstGeom prst="rect">
            <a:avLst/>
          </a:prstGeom>
          <a:solidFill>
            <a:srgbClr val="FFFFCC"/>
          </a:solidFill>
          <a:ln w="28575">
            <a:solidFill>
              <a:srgbClr val="0000FF"/>
            </a:solidFill>
            <a:miter lim="800000"/>
            <a:headEnd/>
            <a:tailEnd/>
          </a:ln>
          <a:extLst/>
        </p:spPr>
        <p:txBody>
          <a:bodyPr wrap="square" lIns="90000" tIns="46800" rIns="90000" bIns="46800">
            <a:spAutoFit/>
          </a:bodyPr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da-DK" sz="1600" b="1" spc="-60" dirty="0" err="1" smtClean="0">
                <a:solidFill>
                  <a:schemeClr val="tx1"/>
                </a:solidFill>
                <a:latin typeface="Courier New" pitchFamily="49" charset="0"/>
              </a:rPr>
              <a:t>BufferedReader</a:t>
            </a:r>
            <a:r>
              <a:rPr lang="en-US" altLang="da-DK" sz="800" b="1" spc="-60" dirty="0" smtClean="0">
                <a:solidFill>
                  <a:schemeClr val="tx1"/>
                </a:solidFill>
                <a:latin typeface="Courier New" pitchFamily="49" charset="0"/>
              </a:rPr>
              <a:t> </a:t>
            </a:r>
            <a:r>
              <a:rPr lang="en-US" altLang="da-DK" sz="1600" b="1" spc="-60" dirty="0" smtClean="0">
                <a:solidFill>
                  <a:schemeClr val="tx1"/>
                </a:solidFill>
                <a:latin typeface="Courier New" pitchFamily="49" charset="0"/>
              </a:rPr>
              <a:t>in</a:t>
            </a:r>
            <a:r>
              <a:rPr lang="en-US" altLang="da-DK" sz="800" b="1" spc="-60" dirty="0" smtClean="0">
                <a:solidFill>
                  <a:schemeClr val="tx1"/>
                </a:solidFill>
                <a:latin typeface="Courier New" pitchFamily="49" charset="0"/>
              </a:rPr>
              <a:t> </a:t>
            </a:r>
            <a:r>
              <a:rPr lang="en-US" altLang="da-DK" sz="1600" b="1" spc="-60" dirty="0" smtClean="0">
                <a:solidFill>
                  <a:schemeClr val="tx1"/>
                </a:solidFill>
                <a:latin typeface="Courier New" pitchFamily="49" charset="0"/>
              </a:rPr>
              <a:t>=</a:t>
            </a:r>
            <a:r>
              <a:rPr lang="en-US" altLang="da-DK" sz="800" b="1" spc="-60" dirty="0" smtClean="0">
                <a:solidFill>
                  <a:schemeClr val="tx1"/>
                </a:solidFill>
                <a:latin typeface="Courier New" pitchFamily="49" charset="0"/>
              </a:rPr>
              <a:t> </a:t>
            </a:r>
            <a:r>
              <a:rPr lang="en-US" altLang="da-DK" sz="1600" b="1" spc="-60" dirty="0">
                <a:solidFill>
                  <a:srgbClr val="7030A0"/>
                </a:solidFill>
                <a:latin typeface="Courier New" pitchFamily="49" charset="0"/>
              </a:rPr>
              <a:t>new</a:t>
            </a:r>
            <a:r>
              <a:rPr lang="en-US" altLang="da-DK" sz="1600" b="1" spc="-60" dirty="0">
                <a:solidFill>
                  <a:schemeClr val="tx1"/>
                </a:solidFill>
                <a:latin typeface="Courier New" pitchFamily="49" charset="0"/>
              </a:rPr>
              <a:t> </a:t>
            </a:r>
            <a:r>
              <a:rPr lang="en-US" altLang="da-DK" sz="1600" b="1" spc="-60" dirty="0" err="1">
                <a:solidFill>
                  <a:schemeClr val="tx1"/>
                </a:solidFill>
                <a:latin typeface="Courier New" pitchFamily="49" charset="0"/>
              </a:rPr>
              <a:t>BufferedReader</a:t>
            </a:r>
            <a:r>
              <a:rPr lang="en-US" altLang="da-DK" sz="1600" b="1" spc="-60" dirty="0">
                <a:solidFill>
                  <a:schemeClr val="tx1"/>
                </a:solidFill>
                <a:latin typeface="Courier New" pitchFamily="49" charset="0"/>
              </a:rPr>
              <a:t>(</a:t>
            </a:r>
            <a:r>
              <a:rPr lang="en-US" altLang="da-DK" sz="1600" b="1" spc="-60" dirty="0">
                <a:solidFill>
                  <a:srgbClr val="7030A0"/>
                </a:solidFill>
                <a:latin typeface="Courier New" pitchFamily="49" charset="0"/>
              </a:rPr>
              <a:t>new</a:t>
            </a:r>
            <a:r>
              <a:rPr lang="en-US" altLang="da-DK" sz="800" b="1" spc="-60" dirty="0">
                <a:solidFill>
                  <a:schemeClr val="tx1"/>
                </a:solidFill>
                <a:latin typeface="Courier New" pitchFamily="49" charset="0"/>
              </a:rPr>
              <a:t> </a:t>
            </a:r>
            <a:r>
              <a:rPr lang="en-US" altLang="da-DK" sz="1600" b="1" spc="-60" dirty="0" err="1">
                <a:solidFill>
                  <a:schemeClr val="tx1"/>
                </a:solidFill>
                <a:latin typeface="Courier New" pitchFamily="49" charset="0"/>
              </a:rPr>
              <a:t>FileReader</a:t>
            </a:r>
            <a:r>
              <a:rPr lang="en-US" altLang="da-DK" sz="1600" b="1" spc="-60" dirty="0" smtClean="0">
                <a:solidFill>
                  <a:schemeClr val="tx1"/>
                </a:solidFill>
                <a:latin typeface="Courier New" pitchFamily="49" charset="0"/>
              </a:rPr>
              <a:t>(</a:t>
            </a:r>
            <a:r>
              <a:rPr lang="en-US" altLang="da-DK" sz="1600" b="1" spc="-60" dirty="0" smtClean="0">
                <a:solidFill>
                  <a:srgbClr val="008000"/>
                </a:solidFill>
                <a:latin typeface="Courier New" pitchFamily="49" charset="0"/>
              </a:rPr>
              <a:t>"System.in</a:t>
            </a:r>
            <a:r>
              <a:rPr lang="en-US" altLang="da-DK" sz="1600" b="1" spc="-60" dirty="0">
                <a:solidFill>
                  <a:srgbClr val="008000"/>
                </a:solidFill>
                <a:latin typeface="Courier New" pitchFamily="49" charset="0"/>
              </a:rPr>
              <a:t>"</a:t>
            </a:r>
            <a:r>
              <a:rPr lang="en-US" altLang="da-DK" sz="1600" b="1" spc="-60" dirty="0">
                <a:solidFill>
                  <a:schemeClr val="tx1"/>
                </a:solidFill>
                <a:latin typeface="Courier New" pitchFamily="49" charset="0"/>
              </a:rPr>
              <a:t>));</a:t>
            </a:r>
            <a:endParaRPr lang="da-DK" altLang="da-DK" sz="1600" b="1" spc="-60" dirty="0">
              <a:solidFill>
                <a:schemeClr val="tx1"/>
              </a:solidFill>
              <a:latin typeface="Courier New" pitchFamily="49" charset="0"/>
            </a:endParaRPr>
          </a:p>
        </p:txBody>
      </p:sp>
      <p:sp>
        <p:nvSpPr>
          <p:cNvPr id="6" name="Text Box 21"/>
          <p:cNvSpPr txBox="1">
            <a:spLocks noChangeArrowheads="1"/>
          </p:cNvSpPr>
          <p:nvPr/>
        </p:nvSpPr>
        <p:spPr bwMode="auto">
          <a:xfrm>
            <a:off x="3566016" y="5985375"/>
            <a:ext cx="1365000" cy="286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50000"/>
              </a:spcBef>
            </a:pPr>
            <a:r>
              <a:rPr lang="da-DK" altLang="da-DK" sz="1400" b="1" dirty="0" smtClean="0">
                <a:solidFill>
                  <a:srgbClr val="FF0000"/>
                </a:solidFill>
              </a:rPr>
              <a:t>Nye klasse</a:t>
            </a:r>
            <a:endParaRPr lang="da-DK" altLang="da-DK" sz="1400" b="1" dirty="0">
              <a:solidFill>
                <a:srgbClr val="FF0000"/>
              </a:solidFill>
            </a:endParaRPr>
          </a:p>
        </p:txBody>
      </p:sp>
      <p:sp>
        <p:nvSpPr>
          <p:cNvPr id="7" name="Line 22"/>
          <p:cNvSpPr>
            <a:spLocks noChangeShapeType="1"/>
          </p:cNvSpPr>
          <p:nvPr/>
        </p:nvSpPr>
        <p:spPr bwMode="auto">
          <a:xfrm flipH="1" flipV="1">
            <a:off x="4095263" y="5664179"/>
            <a:ext cx="1896" cy="3048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endParaRPr lang="da-DK"/>
          </a:p>
        </p:txBody>
      </p:sp>
      <p:sp>
        <p:nvSpPr>
          <p:cNvPr id="8" name="Text Box 21"/>
          <p:cNvSpPr txBox="1">
            <a:spLocks noChangeArrowheads="1"/>
          </p:cNvSpPr>
          <p:nvPr/>
        </p:nvSpPr>
        <p:spPr bwMode="auto">
          <a:xfrm>
            <a:off x="5610337" y="5993191"/>
            <a:ext cx="1384434" cy="286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50000"/>
              </a:spcBef>
            </a:pPr>
            <a:r>
              <a:rPr lang="da-DK" altLang="da-DK" sz="1400" b="1" dirty="0" smtClean="0">
                <a:solidFill>
                  <a:srgbClr val="FF0000"/>
                </a:solidFill>
              </a:rPr>
              <a:t>Gamle klasse</a:t>
            </a:r>
            <a:endParaRPr lang="da-DK" altLang="da-DK" sz="1400" b="1" dirty="0">
              <a:solidFill>
                <a:srgbClr val="FF0000"/>
              </a:solidFill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1659170" y="2627352"/>
            <a:ext cx="4442725" cy="1521728"/>
            <a:chOff x="2843808" y="4365104"/>
            <a:chExt cx="5207446" cy="1909915"/>
          </a:xfrm>
        </p:grpSpPr>
        <p:sp>
          <p:nvSpPr>
            <p:cNvPr id="11" name="Rectangle 10"/>
            <p:cNvSpPr/>
            <p:nvPr/>
          </p:nvSpPr>
          <p:spPr bwMode="auto">
            <a:xfrm>
              <a:off x="4608004" y="4365104"/>
              <a:ext cx="1224136" cy="720080"/>
            </a:xfrm>
            <a:prstGeom prst="rect">
              <a:avLst/>
            </a:prstGeom>
            <a:solidFill>
              <a:srgbClr val="CCFFCC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a-DK" sz="1800" b="0" i="0" u="none" strike="noStrike" cap="none" normalizeH="0" baseline="0">
                <a:ln>
                  <a:noFill/>
                </a:ln>
                <a:solidFill>
                  <a:srgbClr val="A50021"/>
                </a:solidFill>
                <a:effectLst/>
                <a:latin typeface="Arial" pitchFamily="-106" charset="0"/>
              </a:endParaRPr>
            </a:p>
          </p:txBody>
        </p:sp>
        <p:sp>
          <p:nvSpPr>
            <p:cNvPr id="12" name="Text Box 21"/>
            <p:cNvSpPr txBox="1">
              <a:spLocks noChangeArrowheads="1"/>
            </p:cNvSpPr>
            <p:nvPr/>
          </p:nvSpPr>
          <p:spPr bwMode="auto">
            <a:xfrm>
              <a:off x="4571999" y="4459644"/>
              <a:ext cx="1224136" cy="3059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da-DK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9pPr>
            </a:lstStyle>
            <a:p>
              <a:pPr algn="ctr" eaLnBrk="1" hangingPunct="1">
                <a:lnSpc>
                  <a:spcPct val="90000"/>
                </a:lnSpc>
                <a:spcBef>
                  <a:spcPct val="50000"/>
                </a:spcBef>
                <a:buFontTx/>
                <a:buNone/>
              </a:pPr>
              <a:r>
                <a:rPr lang="da-DK" altLang="da-DK" sz="1200" b="1" dirty="0" smtClean="0">
                  <a:solidFill>
                    <a:schemeClr val="tx1"/>
                  </a:solidFill>
                </a:rPr>
                <a:t>Reader</a:t>
              </a:r>
              <a:endParaRPr lang="da-DK" altLang="da-DK" sz="1100" b="1" dirty="0">
                <a:solidFill>
                  <a:schemeClr val="tx1"/>
                </a:solidFill>
              </a:endParaRPr>
            </a:p>
          </p:txBody>
        </p:sp>
        <p:grpSp>
          <p:nvGrpSpPr>
            <p:cNvPr id="13" name="Group 12"/>
            <p:cNvGrpSpPr/>
            <p:nvPr/>
          </p:nvGrpSpPr>
          <p:grpSpPr>
            <a:xfrm>
              <a:off x="2843808" y="5554939"/>
              <a:ext cx="1224136" cy="720080"/>
              <a:chOff x="2987824" y="5517232"/>
              <a:chExt cx="1224136" cy="720080"/>
            </a:xfrm>
          </p:grpSpPr>
          <p:sp>
            <p:nvSpPr>
              <p:cNvPr id="27" name="Rectangle 26"/>
              <p:cNvSpPr/>
              <p:nvPr/>
            </p:nvSpPr>
            <p:spPr bwMode="auto">
              <a:xfrm>
                <a:off x="2987824" y="5517232"/>
                <a:ext cx="1224136" cy="720080"/>
              </a:xfrm>
              <a:prstGeom prst="rect">
                <a:avLst/>
              </a:prstGeom>
              <a:solidFill>
                <a:srgbClr val="CCFFCC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0000" tIns="46800" rIns="90000" bIns="4680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a-DK" sz="1800" b="0" i="0" u="none" strike="noStrike" cap="none" normalizeH="0" baseline="0">
                  <a:ln>
                    <a:noFill/>
                  </a:ln>
                  <a:solidFill>
                    <a:srgbClr val="A50021"/>
                  </a:solidFill>
                  <a:effectLst/>
                  <a:latin typeface="Arial" pitchFamily="-106" charset="0"/>
                </a:endParaRPr>
              </a:p>
            </p:txBody>
          </p:sp>
          <p:sp>
            <p:nvSpPr>
              <p:cNvPr id="28" name="Text Box 21"/>
              <p:cNvSpPr txBox="1">
                <a:spLocks noChangeArrowheads="1"/>
              </p:cNvSpPr>
              <p:nvPr/>
            </p:nvSpPr>
            <p:spPr bwMode="auto">
              <a:xfrm>
                <a:off x="2987824" y="5628747"/>
                <a:ext cx="1224136" cy="3059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defPPr>
                  <a:defRPr lang="da-DK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rgbClr val="A50021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rgbClr val="A50021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rgbClr val="A50021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rgbClr val="A50021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rgbClr val="A50021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2000" kern="1200">
                    <a:solidFill>
                      <a:srgbClr val="A50021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2000" kern="1200">
                    <a:solidFill>
                      <a:srgbClr val="A50021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2000" kern="1200">
                    <a:solidFill>
                      <a:srgbClr val="A50021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2000" kern="1200">
                    <a:solidFill>
                      <a:srgbClr val="A50021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pPr algn="ctr" eaLnBrk="1" hangingPunct="1">
                  <a:lnSpc>
                    <a:spcPct val="90000"/>
                  </a:lnSpc>
                  <a:spcBef>
                    <a:spcPct val="50000"/>
                  </a:spcBef>
                  <a:buFontTx/>
                  <a:buNone/>
                </a:pPr>
                <a:r>
                  <a:rPr lang="da-DK" altLang="da-DK" sz="1200" b="1" dirty="0" smtClean="0">
                    <a:solidFill>
                      <a:schemeClr val="tx1"/>
                    </a:solidFill>
                  </a:rPr>
                  <a:t>FileReader</a:t>
                </a:r>
                <a:endParaRPr lang="da-DK" altLang="da-DK" sz="1200" b="1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5" name="Group 14"/>
            <p:cNvGrpSpPr/>
            <p:nvPr/>
          </p:nvGrpSpPr>
          <p:grpSpPr>
            <a:xfrm>
              <a:off x="6372200" y="5554939"/>
              <a:ext cx="1679054" cy="720080"/>
              <a:chOff x="6372200" y="5554939"/>
              <a:chExt cx="1679054" cy="720080"/>
            </a:xfrm>
          </p:grpSpPr>
          <p:sp>
            <p:nvSpPr>
              <p:cNvPr id="25" name="Rectangle 24"/>
              <p:cNvSpPr/>
              <p:nvPr/>
            </p:nvSpPr>
            <p:spPr bwMode="auto">
              <a:xfrm>
                <a:off x="6372200" y="5554939"/>
                <a:ext cx="1623713" cy="720080"/>
              </a:xfrm>
              <a:prstGeom prst="rect">
                <a:avLst/>
              </a:prstGeom>
              <a:solidFill>
                <a:srgbClr val="CCFFCC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0000" tIns="46800" rIns="90000" bIns="4680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a-DK" sz="1800" b="0" i="0" u="none" strike="noStrike" cap="none" normalizeH="0" baseline="0">
                  <a:ln>
                    <a:noFill/>
                  </a:ln>
                  <a:solidFill>
                    <a:srgbClr val="A50021"/>
                  </a:solidFill>
                  <a:effectLst/>
                  <a:latin typeface="Arial" pitchFamily="-106" charset="0"/>
                </a:endParaRPr>
              </a:p>
            </p:txBody>
          </p:sp>
          <p:sp>
            <p:nvSpPr>
              <p:cNvPr id="26" name="Text Box 21"/>
              <p:cNvSpPr txBox="1">
                <a:spLocks noChangeArrowheads="1"/>
              </p:cNvSpPr>
              <p:nvPr/>
            </p:nvSpPr>
            <p:spPr bwMode="auto">
              <a:xfrm>
                <a:off x="6383496" y="5666454"/>
                <a:ext cx="1667758" cy="3059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defPPr>
                  <a:defRPr lang="da-DK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rgbClr val="A50021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rgbClr val="A50021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rgbClr val="A50021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rgbClr val="A50021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rgbClr val="A50021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2000" kern="1200">
                    <a:solidFill>
                      <a:srgbClr val="A50021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2000" kern="1200">
                    <a:solidFill>
                      <a:srgbClr val="A50021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2000" kern="1200">
                    <a:solidFill>
                      <a:srgbClr val="A50021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2000" kern="1200">
                    <a:solidFill>
                      <a:srgbClr val="A50021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pPr algn="ctr" eaLnBrk="1" hangingPunct="1">
                  <a:lnSpc>
                    <a:spcPct val="90000"/>
                  </a:lnSpc>
                  <a:spcBef>
                    <a:spcPct val="50000"/>
                  </a:spcBef>
                  <a:buFontTx/>
                  <a:buNone/>
                </a:pPr>
                <a:r>
                  <a:rPr lang="da-DK" altLang="da-DK" sz="1200" b="1" dirty="0" smtClean="0">
                    <a:solidFill>
                      <a:schemeClr val="tx1"/>
                    </a:solidFill>
                  </a:rPr>
                  <a:t>BufferedReader</a:t>
                </a:r>
                <a:endParaRPr lang="da-DK" altLang="da-DK" sz="1200" b="1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4067944" y="5093730"/>
              <a:ext cx="2304256" cy="821248"/>
              <a:chOff x="4067944" y="5093730"/>
              <a:chExt cx="2304256" cy="821248"/>
            </a:xfrm>
          </p:grpSpPr>
          <p:cxnSp>
            <p:nvCxnSpPr>
              <p:cNvPr id="21" name="Straight Arrow Connector 20"/>
              <p:cNvCxnSpPr>
                <a:stCxn id="25" idx="1"/>
                <a:endCxn id="27" idx="3"/>
              </p:cNvCxnSpPr>
              <p:nvPr/>
            </p:nvCxnSpPr>
            <p:spPr bwMode="auto">
              <a:xfrm flipH="1">
                <a:off x="4067944" y="5914978"/>
                <a:ext cx="2304256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2" name="Straight Arrow Connector 21"/>
              <p:cNvCxnSpPr/>
              <p:nvPr/>
            </p:nvCxnSpPr>
            <p:spPr bwMode="auto">
              <a:xfrm>
                <a:off x="5184068" y="5229200"/>
                <a:ext cx="2295" cy="681063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23" name="Isosceles Triangle 22"/>
              <p:cNvSpPr/>
              <p:nvPr/>
            </p:nvSpPr>
            <p:spPr bwMode="auto">
              <a:xfrm>
                <a:off x="5097687" y="5093730"/>
                <a:ext cx="172762" cy="165792"/>
              </a:xfrm>
              <a:prstGeom prst="triangle">
                <a:avLst/>
              </a:prstGeom>
              <a:solidFill>
                <a:schemeClr val="bg1"/>
              </a:solidFill>
              <a:ln w="19050" cap="flat" cmpd="sng" algn="ctr">
                <a:solidFill>
                  <a:srgbClr val="000066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0000" tIns="46800" rIns="90000" bIns="4680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a-DK" sz="1800" b="0" i="0" u="none" strike="noStrike" cap="none" normalizeH="0" baseline="0">
                  <a:ln>
                    <a:noFill/>
                  </a:ln>
                  <a:solidFill>
                    <a:srgbClr val="A50021"/>
                  </a:solidFill>
                  <a:effectLst/>
                  <a:latin typeface="Arial" pitchFamily="-106" charset="0"/>
                </a:endParaRPr>
              </a:p>
            </p:txBody>
          </p:sp>
        </p:grpSp>
        <p:cxnSp>
          <p:nvCxnSpPr>
            <p:cNvPr id="17" name="Straight Arrow Connector 16"/>
            <p:cNvCxnSpPr/>
            <p:nvPr/>
          </p:nvCxnSpPr>
          <p:spPr bwMode="auto">
            <a:xfrm flipV="1">
              <a:off x="5829300" y="4719638"/>
              <a:ext cx="1157288" cy="4762"/>
            </a:xfrm>
            <a:prstGeom prst="straightConnector1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8" name="Straight Arrow Connector 17"/>
            <p:cNvCxnSpPr/>
            <p:nvPr/>
          </p:nvCxnSpPr>
          <p:spPr bwMode="auto">
            <a:xfrm>
              <a:off x="6972300" y="4724400"/>
              <a:ext cx="1602" cy="666887"/>
            </a:xfrm>
            <a:prstGeom prst="straightConnector1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9" name="Parallelogram 18"/>
            <p:cNvSpPr/>
            <p:nvPr/>
          </p:nvSpPr>
          <p:spPr bwMode="auto">
            <a:xfrm rot="18371703">
              <a:off x="6883356" y="5391710"/>
              <a:ext cx="166817" cy="103100"/>
            </a:xfrm>
            <a:prstGeom prst="parallelogram">
              <a:avLst>
                <a:gd name="adj" fmla="val 38084"/>
              </a:avLst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a-DK" sz="1800" b="0" i="0" u="none" strike="noStrike" cap="none" normalizeH="0" baseline="0">
                <a:ln>
                  <a:noFill/>
                </a:ln>
                <a:solidFill>
                  <a:srgbClr val="A50021"/>
                </a:solidFill>
                <a:effectLst/>
                <a:latin typeface="Arial" pitchFamily="-106" charset="0"/>
              </a:endParaRPr>
            </a:p>
          </p:txBody>
        </p:sp>
        <p:sp>
          <p:nvSpPr>
            <p:cNvPr id="20" name="Text Box 21"/>
            <p:cNvSpPr txBox="1">
              <a:spLocks noChangeArrowheads="1"/>
            </p:cNvSpPr>
            <p:nvPr/>
          </p:nvSpPr>
          <p:spPr bwMode="auto">
            <a:xfrm>
              <a:off x="5832140" y="4463487"/>
              <a:ext cx="236758" cy="2772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da-DK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9pPr>
            </a:lstStyle>
            <a:p>
              <a:pPr algn="ctr" eaLnBrk="1" hangingPunct="1">
                <a:lnSpc>
                  <a:spcPct val="90000"/>
                </a:lnSpc>
                <a:spcBef>
                  <a:spcPct val="50000"/>
                </a:spcBef>
                <a:buFontTx/>
                <a:buNone/>
              </a:pPr>
              <a:r>
                <a:rPr lang="da-DK" altLang="da-DK" sz="1100" b="1" dirty="0" smtClean="0">
                  <a:solidFill>
                    <a:schemeClr val="tx1"/>
                  </a:solidFill>
                </a:rPr>
                <a:t>1</a:t>
              </a:r>
              <a:endParaRPr lang="da-DK" altLang="da-DK" sz="11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29" name="Text Box 21"/>
          <p:cNvSpPr txBox="1">
            <a:spLocks noChangeArrowheads="1"/>
          </p:cNvSpPr>
          <p:nvPr/>
        </p:nvSpPr>
        <p:spPr bwMode="auto">
          <a:xfrm>
            <a:off x="5855137" y="2606806"/>
            <a:ext cx="2581277" cy="5909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50000"/>
              </a:spcBef>
            </a:pPr>
            <a:r>
              <a:rPr lang="da-DK" altLang="da-DK" sz="1200" b="1" dirty="0" smtClean="0">
                <a:solidFill>
                  <a:srgbClr val="FF0000"/>
                </a:solidFill>
              </a:rPr>
              <a:t>Rombeformet pilehoved angiver, at en klasse ”indeholder” objekter fra andre klasser</a:t>
            </a:r>
            <a:endParaRPr lang="da-DK" altLang="da-DK" sz="1200" b="1" dirty="0">
              <a:solidFill>
                <a:srgbClr val="FF0000"/>
              </a:solidFill>
            </a:endParaRPr>
          </a:p>
        </p:txBody>
      </p:sp>
      <p:sp>
        <p:nvSpPr>
          <p:cNvPr id="30" name="Rectangle 3"/>
          <p:cNvSpPr txBox="1">
            <a:spLocks noChangeArrowheads="1"/>
          </p:cNvSpPr>
          <p:nvPr/>
        </p:nvSpPr>
        <p:spPr bwMode="auto">
          <a:xfrm>
            <a:off x="467544" y="1012478"/>
            <a:ext cx="8568952" cy="1520781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marL="265113" lvl="1" indent="-265113">
              <a:spcBef>
                <a:spcPts val="1200"/>
              </a:spcBef>
              <a:buChar char="•"/>
            </a:pPr>
            <a:r>
              <a:rPr lang="da-DK" altLang="da-DK" b="1" kern="0" dirty="0" smtClean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UML diagram</a:t>
            </a:r>
          </a:p>
          <a:p>
            <a:pPr marL="665163" lvl="1" indent="-265113">
              <a:spcBef>
                <a:spcPts val="200"/>
              </a:spcBef>
            </a:pPr>
            <a:r>
              <a:rPr lang="da-DK" altLang="da-DK" sz="1800" kern="0" spc="-30" dirty="0" smtClean="0">
                <a:ea typeface="ＭＳ Ｐゴシック" pitchFamily="34" charset="-128"/>
              </a:rPr>
              <a:t>BufferedReader </a:t>
            </a:r>
            <a:r>
              <a:rPr lang="da-DK" altLang="da-DK" sz="1800" kern="0" spc="-30" dirty="0">
                <a:ea typeface="ＭＳ Ｐゴシック" pitchFamily="34" charset="-128"/>
              </a:rPr>
              <a:t>objektet </a:t>
            </a:r>
            <a:r>
              <a:rPr lang="da-DK" altLang="da-DK" sz="1800" kern="0" spc="-30" dirty="0" smtClean="0">
                <a:ea typeface="ＭＳ Ｐゴシック" pitchFamily="34" charset="-128"/>
              </a:rPr>
              <a:t>”indeholder” et Reader objekt (som i det viste UML diagram er et FileReader objekt, men kan være et vilkårligt Reader objekt)</a:t>
            </a:r>
          </a:p>
          <a:p>
            <a:pPr marL="665163" lvl="1" indent="-265113">
              <a:spcBef>
                <a:spcPts val="200"/>
              </a:spcBef>
            </a:pPr>
            <a:r>
              <a:rPr lang="da-DK" altLang="da-DK" sz="1800" kern="0" dirty="0" err="1" smtClean="0">
                <a:ea typeface="ＭＳ Ｐゴシック" pitchFamily="34" charset="-128"/>
              </a:rPr>
              <a:t>BufferedReader</a:t>
            </a:r>
            <a:r>
              <a:rPr lang="da-DK" altLang="da-DK" sz="1800" kern="0" dirty="0" smtClean="0">
                <a:ea typeface="ＭＳ Ｐゴシック" pitchFamily="34" charset="-128"/>
              </a:rPr>
              <a:t> er en subklasse af Reader, og </a:t>
            </a:r>
            <a:r>
              <a:rPr lang="da-DK" altLang="da-DK" sz="1800" kern="0" dirty="0" err="1" smtClean="0">
                <a:ea typeface="ＭＳ Ｐゴシック" pitchFamily="34" charset="-128"/>
              </a:rPr>
              <a:t>BufferedReader</a:t>
            </a:r>
            <a:r>
              <a:rPr lang="da-DK" altLang="da-DK" sz="1800" kern="0" dirty="0" smtClean="0">
                <a:ea typeface="ＭＳ Ｐゴシック" pitchFamily="34" charset="-128"/>
              </a:rPr>
              <a:t> objektet kan derfor (ligesom </a:t>
            </a:r>
            <a:r>
              <a:rPr lang="da-DK" altLang="da-DK" sz="1800" kern="0" dirty="0" err="1">
                <a:ea typeface="ＭＳ Ｐゴシック" pitchFamily="34" charset="-128"/>
              </a:rPr>
              <a:t>FileReader</a:t>
            </a:r>
            <a:r>
              <a:rPr lang="da-DK" altLang="da-DK" sz="1800" kern="0" dirty="0">
                <a:ea typeface="ＭＳ Ｐゴシック" pitchFamily="34" charset="-128"/>
              </a:rPr>
              <a:t> objektet) anvendes, hvor der skal bruges et Reader objektet</a:t>
            </a:r>
          </a:p>
        </p:txBody>
      </p:sp>
      <p:sp>
        <p:nvSpPr>
          <p:cNvPr id="31" name="Rectangle 3"/>
          <p:cNvSpPr txBox="1">
            <a:spLocks noChangeArrowheads="1"/>
          </p:cNvSpPr>
          <p:nvPr/>
        </p:nvSpPr>
        <p:spPr bwMode="auto">
          <a:xfrm>
            <a:off x="351649" y="4562666"/>
            <a:ext cx="8180791" cy="738542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marL="265113" lvl="1" indent="-265113">
              <a:spcBef>
                <a:spcPts val="1200"/>
              </a:spcBef>
              <a:buChar char="•"/>
            </a:pPr>
            <a:r>
              <a:rPr lang="da-DK" altLang="da-DK" b="1" kern="0" dirty="0" err="1" smtClean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Instantiering</a:t>
            </a:r>
            <a:endParaRPr lang="da-DK" altLang="da-DK" b="1" kern="0" dirty="0" smtClean="0">
              <a:solidFill>
                <a:srgbClr val="A50021"/>
              </a:solidFill>
              <a:ea typeface="ＭＳ Ｐゴシック" pitchFamily="34" charset="-128"/>
              <a:cs typeface="ＭＳ Ｐゴシック" pitchFamily="-106" charset="-128"/>
            </a:endParaRPr>
          </a:p>
          <a:p>
            <a:pPr marL="665163" lvl="1" indent="-265113">
              <a:spcBef>
                <a:spcPts val="200"/>
              </a:spcBef>
            </a:pPr>
            <a:r>
              <a:rPr lang="da-DK" altLang="da-DK" sz="1800" kern="0" spc="-40" dirty="0" smtClean="0">
                <a:ea typeface="ＭＳ Ｐゴシック" pitchFamily="34" charset="-128"/>
              </a:rPr>
              <a:t>Det objekt, der skal dekoreres, gives med som parameter til konstruktøren</a:t>
            </a:r>
            <a:endParaRPr lang="da-DK" altLang="da-DK" sz="1800" kern="0" spc="-40" dirty="0">
              <a:ea typeface="ＭＳ Ｐゴシック" pitchFamily="34" charset="-128"/>
            </a:endParaRPr>
          </a:p>
        </p:txBody>
      </p:sp>
      <p:sp>
        <p:nvSpPr>
          <p:cNvPr id="32" name="Line 22"/>
          <p:cNvSpPr>
            <a:spLocks noChangeShapeType="1"/>
          </p:cNvSpPr>
          <p:nvPr/>
        </p:nvSpPr>
        <p:spPr bwMode="auto">
          <a:xfrm flipH="1" flipV="1">
            <a:off x="6131170" y="5652456"/>
            <a:ext cx="1896" cy="3048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endParaRPr lang="da-DK"/>
          </a:p>
        </p:txBody>
      </p:sp>
      <p:sp>
        <p:nvSpPr>
          <p:cNvPr id="33" name="Line 22"/>
          <p:cNvSpPr>
            <a:spLocks noChangeShapeType="1"/>
          </p:cNvSpPr>
          <p:nvPr/>
        </p:nvSpPr>
        <p:spPr bwMode="auto">
          <a:xfrm flipH="1">
            <a:off x="5309005" y="2999727"/>
            <a:ext cx="546131" cy="469065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endParaRPr lang="da-DK"/>
          </a:p>
        </p:txBody>
      </p:sp>
      <p:sp>
        <p:nvSpPr>
          <p:cNvPr id="34" name="Text Box 21"/>
          <p:cNvSpPr txBox="1">
            <a:spLocks noChangeArrowheads="1"/>
          </p:cNvSpPr>
          <p:nvPr/>
        </p:nvSpPr>
        <p:spPr bwMode="auto">
          <a:xfrm>
            <a:off x="1417273" y="4165655"/>
            <a:ext cx="1539864" cy="258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algn="ctr" eaLnBrk="1" hangingPunct="1">
              <a:lnSpc>
                <a:spcPct val="90000"/>
              </a:lnSpc>
              <a:spcBef>
                <a:spcPct val="50000"/>
              </a:spcBef>
              <a:buFontTx/>
              <a:buNone/>
            </a:pPr>
            <a:r>
              <a:rPr lang="da-DK" altLang="da-DK" sz="1200" b="1" dirty="0" smtClean="0">
                <a:solidFill>
                  <a:srgbClr val="FF0000"/>
                </a:solidFill>
              </a:rPr>
              <a:t>Gamle klasse</a:t>
            </a:r>
            <a:endParaRPr lang="da-DK" altLang="da-DK" sz="1200" b="1" dirty="0">
              <a:solidFill>
                <a:srgbClr val="FF0000"/>
              </a:solidFill>
            </a:endParaRPr>
          </a:p>
        </p:txBody>
      </p:sp>
      <p:sp>
        <p:nvSpPr>
          <p:cNvPr id="35" name="Text Box 21"/>
          <p:cNvSpPr txBox="1">
            <a:spLocks noChangeArrowheads="1"/>
          </p:cNvSpPr>
          <p:nvPr/>
        </p:nvSpPr>
        <p:spPr bwMode="auto">
          <a:xfrm>
            <a:off x="4604639" y="4142209"/>
            <a:ext cx="1539864" cy="258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algn="ctr" eaLnBrk="1" hangingPunct="1">
              <a:lnSpc>
                <a:spcPct val="90000"/>
              </a:lnSpc>
              <a:spcBef>
                <a:spcPct val="50000"/>
              </a:spcBef>
              <a:buFontTx/>
              <a:buNone/>
            </a:pPr>
            <a:r>
              <a:rPr lang="da-DK" altLang="da-DK" sz="1200" b="1" dirty="0" smtClean="0">
                <a:solidFill>
                  <a:srgbClr val="FF0000"/>
                </a:solidFill>
              </a:rPr>
              <a:t>Nye klasse</a:t>
            </a:r>
            <a:endParaRPr lang="da-DK" altLang="da-DK" sz="1200" b="1" dirty="0">
              <a:solidFill>
                <a:srgbClr val="FF0000"/>
              </a:solidFill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6804002" y="3266608"/>
            <a:ext cx="1800446" cy="1311995"/>
            <a:chOff x="5652120" y="5373216"/>
            <a:chExt cx="1944216" cy="1484784"/>
          </a:xfrm>
        </p:grpSpPr>
        <p:sp>
          <p:nvSpPr>
            <p:cNvPr id="37" name="Rounded Rectangle 36"/>
            <p:cNvSpPr/>
            <p:nvPr/>
          </p:nvSpPr>
          <p:spPr bwMode="auto">
            <a:xfrm>
              <a:off x="5652120" y="5373216"/>
              <a:ext cx="1944216" cy="1484784"/>
            </a:xfrm>
            <a:prstGeom prst="roundRect">
              <a:avLst/>
            </a:prstGeom>
            <a:solidFill>
              <a:srgbClr val="FF7C80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a-DK" sz="2000" b="0" i="0" u="none" strike="noStrike" cap="none" normalizeH="0" baseline="0">
                <a:ln>
                  <a:noFill/>
                </a:ln>
                <a:solidFill>
                  <a:srgbClr val="A50021"/>
                </a:solidFill>
                <a:effectLst/>
                <a:latin typeface="Arial" pitchFamily="-106" charset="0"/>
              </a:endParaRPr>
            </a:p>
          </p:txBody>
        </p:sp>
        <p:sp>
          <p:nvSpPr>
            <p:cNvPr id="38" name="Text Box 21"/>
            <p:cNvSpPr txBox="1">
              <a:spLocks noChangeArrowheads="1"/>
            </p:cNvSpPr>
            <p:nvPr/>
          </p:nvSpPr>
          <p:spPr bwMode="auto">
            <a:xfrm>
              <a:off x="5796136" y="5399572"/>
              <a:ext cx="1512168" cy="2446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da-DK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9pPr>
            </a:lstStyle>
            <a:p>
              <a:pPr algn="ctr" eaLnBrk="1" hangingPunct="1">
                <a:lnSpc>
                  <a:spcPct val="90000"/>
                </a:lnSpc>
                <a:spcBef>
                  <a:spcPct val="50000"/>
                </a:spcBef>
                <a:buFontTx/>
                <a:buNone/>
              </a:pPr>
              <a:r>
                <a:rPr lang="da-DK" altLang="da-DK" sz="1100" b="1" u="sng" dirty="0" smtClean="0">
                  <a:solidFill>
                    <a:schemeClr val="tx1"/>
                  </a:solidFill>
                </a:rPr>
                <a:t>: BufferedReader</a:t>
              </a:r>
              <a:endParaRPr lang="da-DK" altLang="da-DK" sz="1050" b="1" u="sng" dirty="0">
                <a:solidFill>
                  <a:schemeClr val="tx1"/>
                </a:solidFill>
              </a:endParaRPr>
            </a:p>
          </p:txBody>
        </p:sp>
        <p:sp>
          <p:nvSpPr>
            <p:cNvPr id="39" name="Rounded Rectangle 38"/>
            <p:cNvSpPr/>
            <p:nvPr/>
          </p:nvSpPr>
          <p:spPr bwMode="auto">
            <a:xfrm>
              <a:off x="6084168" y="5735909"/>
              <a:ext cx="1080120" cy="664891"/>
            </a:xfrm>
            <a:prstGeom prst="roundRect">
              <a:avLst/>
            </a:prstGeom>
            <a:solidFill>
              <a:srgbClr val="FFCCCC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a-DK" sz="2000" b="0" i="0" u="none" strike="noStrike" cap="none" normalizeH="0" baseline="0">
                <a:ln>
                  <a:noFill/>
                </a:ln>
                <a:solidFill>
                  <a:srgbClr val="A50021"/>
                </a:solidFill>
                <a:effectLst/>
                <a:latin typeface="Arial" pitchFamily="-106" charset="0"/>
              </a:endParaRPr>
            </a:p>
          </p:txBody>
        </p:sp>
        <p:sp>
          <p:nvSpPr>
            <p:cNvPr id="40" name="Text Box 21"/>
            <p:cNvSpPr txBox="1">
              <a:spLocks noChangeArrowheads="1"/>
            </p:cNvSpPr>
            <p:nvPr/>
          </p:nvSpPr>
          <p:spPr bwMode="auto">
            <a:xfrm>
              <a:off x="6194116" y="5756857"/>
              <a:ext cx="809921" cy="2446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da-DK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9pPr>
            </a:lstStyle>
            <a:p>
              <a:pPr algn="ctr" eaLnBrk="1" hangingPunct="1">
                <a:lnSpc>
                  <a:spcPct val="90000"/>
                </a:lnSpc>
                <a:spcBef>
                  <a:spcPct val="50000"/>
                </a:spcBef>
                <a:buFontTx/>
                <a:buNone/>
              </a:pPr>
              <a:r>
                <a:rPr lang="da-DK" altLang="da-DK" sz="1100" b="1" u="sng" dirty="0" smtClean="0">
                  <a:solidFill>
                    <a:schemeClr val="tx1"/>
                  </a:solidFill>
                </a:rPr>
                <a:t>: Reader</a:t>
              </a:r>
              <a:endParaRPr lang="da-DK" altLang="da-DK" sz="1050" b="1" u="sng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1464575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  <p:bldP spid="6" grpId="0"/>
      <p:bldP spid="7" grpId="0" animBg="1"/>
      <p:bldP spid="8" grpId="0"/>
      <p:bldP spid="3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8676456" cy="682625"/>
          </a:xfrm>
        </p:spPr>
        <p:txBody>
          <a:bodyPr/>
          <a:lstStyle/>
          <a:p>
            <a:r>
              <a:rPr lang="da-DK" altLang="da-DK" sz="3000" dirty="0" err="1" smtClean="0">
                <a:ea typeface="ＭＳ Ｐゴシック" pitchFamily="34" charset="-128"/>
                <a:cs typeface="Arial"/>
              </a:rPr>
              <a:t>Decorator</a:t>
            </a:r>
            <a:r>
              <a:rPr lang="da-DK" altLang="da-DK" sz="3000" dirty="0" smtClean="0">
                <a:ea typeface="ＭＳ Ｐゴシック" pitchFamily="34" charset="-128"/>
                <a:cs typeface="Arial"/>
              </a:rPr>
              <a:t> mønsteret (BufferedReader fortsat)</a:t>
            </a:r>
            <a:endParaRPr lang="da-DK" altLang="da-DK" sz="3000" dirty="0">
              <a:ea typeface="ＭＳ Ｐゴシック" pitchFamily="34" charset="-128"/>
            </a:endParaRPr>
          </a:p>
        </p:txBody>
      </p:sp>
      <p:sp>
        <p:nvSpPr>
          <p:cNvPr id="14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8532440" y="6400800"/>
            <a:ext cx="61156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2CA5836E-6711-417F-AF48-31ACC3CF4030}" type="slidenum">
              <a:rPr lang="da-DK" altLang="da-DK" smtClean="0"/>
              <a:pPr>
                <a:defRPr/>
              </a:pPr>
              <a:t>12</a:t>
            </a:fld>
            <a:endParaRPr lang="da-DK" altLang="da-DK" dirty="0"/>
          </a:p>
        </p:txBody>
      </p:sp>
      <p:sp>
        <p:nvSpPr>
          <p:cNvPr id="56" name="Text Box 4"/>
          <p:cNvSpPr txBox="1">
            <a:spLocks noChangeArrowheads="1"/>
          </p:cNvSpPr>
          <p:nvPr/>
        </p:nvSpPr>
        <p:spPr bwMode="auto">
          <a:xfrm>
            <a:off x="2407681" y="1464545"/>
            <a:ext cx="5443307" cy="5280549"/>
          </a:xfrm>
          <a:prstGeom prst="rect">
            <a:avLst/>
          </a:prstGeom>
          <a:solidFill>
            <a:srgbClr val="FFFFCC"/>
          </a:solidFill>
          <a:ln w="28575">
            <a:solidFill>
              <a:srgbClr val="0000FF"/>
            </a:solidFill>
            <a:miter lim="800000"/>
            <a:headEnd/>
            <a:tailEnd/>
          </a:ln>
          <a:extLst/>
        </p:spPr>
        <p:txBody>
          <a:bodyPr wrap="square" lIns="90000" tIns="46800" rIns="90000" bIns="46800">
            <a:spAutoFit/>
          </a:bodyPr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da-DK" sz="1600" b="1" spc="-60" dirty="0">
                <a:solidFill>
                  <a:srgbClr val="7030A0"/>
                </a:solidFill>
                <a:latin typeface="Courier New" pitchFamily="49" charset="0"/>
              </a:rPr>
              <a:t>public</a:t>
            </a:r>
            <a:r>
              <a:rPr lang="en-US" altLang="da-DK" sz="1600" b="1" spc="-60" dirty="0">
                <a:solidFill>
                  <a:schemeClr val="tx1"/>
                </a:solidFill>
                <a:latin typeface="Courier New" pitchFamily="49" charset="0"/>
              </a:rPr>
              <a:t> </a:t>
            </a:r>
            <a:r>
              <a:rPr lang="en-US" altLang="da-DK" sz="1600" b="1" spc="-60" dirty="0">
                <a:solidFill>
                  <a:srgbClr val="FF0000"/>
                </a:solidFill>
                <a:latin typeface="Courier New" pitchFamily="49" charset="0"/>
              </a:rPr>
              <a:t>class</a:t>
            </a:r>
            <a:r>
              <a:rPr lang="en-US" altLang="da-DK" sz="1600" b="1" spc="-60" dirty="0">
                <a:solidFill>
                  <a:schemeClr val="tx1"/>
                </a:solidFill>
                <a:latin typeface="Courier New" pitchFamily="49" charset="0"/>
              </a:rPr>
              <a:t> BufferedReader </a:t>
            </a:r>
            <a:r>
              <a:rPr lang="en-US" altLang="da-DK" sz="1600" b="1" spc="-60" dirty="0" smtClean="0">
                <a:solidFill>
                  <a:srgbClr val="7030A0"/>
                </a:solidFill>
                <a:latin typeface="Courier New" pitchFamily="49" charset="0"/>
              </a:rPr>
              <a:t>extends</a:t>
            </a:r>
            <a:r>
              <a:rPr lang="en-US" altLang="da-DK" sz="1600" b="1" spc="-60" dirty="0" smtClean="0">
                <a:solidFill>
                  <a:schemeClr val="tx1"/>
                </a:solidFill>
                <a:latin typeface="Courier New" pitchFamily="49" charset="0"/>
              </a:rPr>
              <a:t> </a:t>
            </a:r>
            <a:r>
              <a:rPr lang="en-US" altLang="da-DK" sz="1600" b="1" spc="-60" dirty="0">
                <a:solidFill>
                  <a:schemeClr val="tx1"/>
                </a:solidFill>
                <a:latin typeface="Courier New" pitchFamily="49" charset="0"/>
              </a:rPr>
              <a:t>Reader {</a:t>
            </a:r>
          </a:p>
          <a:p>
            <a:pPr eaLnBrk="1" hangingPunct="1">
              <a:spcBef>
                <a:spcPts val="600"/>
              </a:spcBef>
            </a:pPr>
            <a:r>
              <a:rPr lang="en-US" altLang="da-DK" sz="1600" b="1" spc="-60" dirty="0">
                <a:solidFill>
                  <a:schemeClr val="tx1"/>
                </a:solidFill>
                <a:latin typeface="Courier New" pitchFamily="49" charset="0"/>
              </a:rPr>
              <a:t>  </a:t>
            </a:r>
            <a:r>
              <a:rPr lang="en-US" altLang="da-DK" sz="1600" b="1" spc="-60" dirty="0" smtClean="0">
                <a:solidFill>
                  <a:srgbClr val="7030A0"/>
                </a:solidFill>
                <a:latin typeface="Courier New" pitchFamily="49" charset="0"/>
              </a:rPr>
              <a:t>private</a:t>
            </a:r>
            <a:r>
              <a:rPr lang="en-US" altLang="da-DK" sz="1600" b="1" spc="-60" dirty="0" smtClean="0">
                <a:solidFill>
                  <a:schemeClr val="tx1"/>
                </a:solidFill>
                <a:latin typeface="Courier New" pitchFamily="49" charset="0"/>
              </a:rPr>
              <a:t> </a:t>
            </a:r>
            <a:r>
              <a:rPr lang="en-US" altLang="da-DK" sz="1600" b="1" spc="-60" dirty="0">
                <a:solidFill>
                  <a:schemeClr val="tx1"/>
                </a:solidFill>
                <a:latin typeface="Courier New" pitchFamily="49" charset="0"/>
              </a:rPr>
              <a:t>Reader </a:t>
            </a:r>
            <a:r>
              <a:rPr lang="en-US" altLang="da-DK" sz="1600" b="1" spc="-60" dirty="0" err="1">
                <a:solidFill>
                  <a:schemeClr val="tx1"/>
                </a:solidFill>
                <a:latin typeface="Courier New" pitchFamily="49" charset="0"/>
              </a:rPr>
              <a:t>reader</a:t>
            </a:r>
            <a:r>
              <a:rPr lang="en-US" altLang="da-DK" sz="1600" b="1" spc="-60" dirty="0">
                <a:solidFill>
                  <a:schemeClr val="tx1"/>
                </a:solidFill>
                <a:latin typeface="Courier New" pitchFamily="49" charset="0"/>
              </a:rPr>
              <a:t>;</a:t>
            </a:r>
          </a:p>
          <a:p>
            <a:pPr eaLnBrk="1" hangingPunct="1">
              <a:spcBef>
                <a:spcPts val="600"/>
              </a:spcBef>
            </a:pPr>
            <a:r>
              <a:rPr lang="en-US" altLang="da-DK" sz="1600" b="1" spc="-60" dirty="0">
                <a:solidFill>
                  <a:schemeClr val="tx1"/>
                </a:solidFill>
                <a:latin typeface="Courier New" pitchFamily="49" charset="0"/>
              </a:rPr>
              <a:t>  </a:t>
            </a:r>
            <a:r>
              <a:rPr lang="en-US" altLang="da-DK" sz="1600" b="1" spc="-60" dirty="0" smtClean="0">
                <a:solidFill>
                  <a:srgbClr val="7030A0"/>
                </a:solidFill>
                <a:latin typeface="Courier New" pitchFamily="49" charset="0"/>
              </a:rPr>
              <a:t>public</a:t>
            </a:r>
            <a:r>
              <a:rPr lang="en-US" altLang="da-DK" sz="1600" b="1" spc="-60" dirty="0" smtClean="0">
                <a:solidFill>
                  <a:schemeClr val="tx1"/>
                </a:solidFill>
                <a:latin typeface="Courier New" pitchFamily="49" charset="0"/>
              </a:rPr>
              <a:t> </a:t>
            </a:r>
            <a:r>
              <a:rPr lang="en-US" altLang="da-DK" sz="1600" b="1" spc="-60" dirty="0">
                <a:solidFill>
                  <a:schemeClr val="tx1"/>
                </a:solidFill>
                <a:latin typeface="Courier New" pitchFamily="49" charset="0"/>
              </a:rPr>
              <a:t>BufferedReader(Reader reader) </a:t>
            </a:r>
            <a:r>
              <a:rPr lang="en-US" altLang="da-DK" sz="1600" b="1" spc="-60" dirty="0" smtClean="0">
                <a:solidFill>
                  <a:schemeClr val="tx1"/>
                </a:solidFill>
                <a:latin typeface="Courier New" pitchFamily="49" charset="0"/>
              </a:rPr>
              <a:t>{</a:t>
            </a:r>
            <a:endParaRPr lang="en-US" altLang="da-DK" sz="1600" b="1" spc="-60" dirty="0">
              <a:solidFill>
                <a:schemeClr val="tx1"/>
              </a:solidFill>
              <a:latin typeface="Courier New" pitchFamily="49" charset="0"/>
            </a:endParaRPr>
          </a:p>
          <a:p>
            <a:pPr eaLnBrk="1" hangingPunct="1"/>
            <a:r>
              <a:rPr lang="en-US" altLang="da-DK" sz="1600" b="1" spc="-60" dirty="0">
                <a:solidFill>
                  <a:schemeClr val="tx1"/>
                </a:solidFill>
                <a:latin typeface="Courier New" pitchFamily="49" charset="0"/>
              </a:rPr>
              <a:t>    </a:t>
            </a:r>
            <a:r>
              <a:rPr lang="en-US" altLang="da-DK" sz="1600" b="1" spc="-60" dirty="0" smtClean="0">
                <a:solidFill>
                  <a:srgbClr val="0070C0"/>
                </a:solidFill>
                <a:latin typeface="Courier New" pitchFamily="49" charset="0"/>
              </a:rPr>
              <a:t>super</a:t>
            </a:r>
            <a:r>
              <a:rPr lang="en-US" altLang="da-DK" sz="1600" b="1" spc="-60" dirty="0" smtClean="0">
                <a:solidFill>
                  <a:schemeClr val="tx1"/>
                </a:solidFill>
                <a:latin typeface="Courier New" pitchFamily="49" charset="0"/>
              </a:rPr>
              <a:t>();</a:t>
            </a:r>
          </a:p>
          <a:p>
            <a:pPr eaLnBrk="1" hangingPunct="1"/>
            <a:r>
              <a:rPr lang="en-US" altLang="da-DK" sz="1600" b="1" spc="-60" dirty="0">
                <a:solidFill>
                  <a:schemeClr val="tx1"/>
                </a:solidFill>
                <a:latin typeface="Courier New" pitchFamily="49" charset="0"/>
              </a:rPr>
              <a:t> </a:t>
            </a:r>
            <a:r>
              <a:rPr lang="en-US" altLang="da-DK" sz="1600" b="1" spc="-60" dirty="0" smtClean="0">
                <a:solidFill>
                  <a:schemeClr val="tx1"/>
                </a:solidFill>
                <a:latin typeface="Courier New" pitchFamily="49" charset="0"/>
              </a:rPr>
              <a:t>   </a:t>
            </a:r>
            <a:r>
              <a:rPr lang="en-US" altLang="da-DK" sz="1600" b="1" spc="-60" dirty="0" err="1" smtClean="0">
                <a:solidFill>
                  <a:srgbClr val="0070C0"/>
                </a:solidFill>
                <a:latin typeface="Courier New" pitchFamily="49" charset="0"/>
              </a:rPr>
              <a:t>this</a:t>
            </a:r>
            <a:r>
              <a:rPr lang="en-US" altLang="da-DK" sz="1600" b="1" spc="-60" dirty="0" err="1" smtClean="0">
                <a:solidFill>
                  <a:schemeClr val="tx1"/>
                </a:solidFill>
                <a:latin typeface="Courier New" pitchFamily="49" charset="0"/>
              </a:rPr>
              <a:t>.reader</a:t>
            </a:r>
            <a:r>
              <a:rPr lang="en-US" altLang="da-DK" sz="1600" b="1" spc="-60" dirty="0" smtClean="0">
                <a:solidFill>
                  <a:schemeClr val="tx1"/>
                </a:solidFill>
                <a:latin typeface="Courier New" pitchFamily="49" charset="0"/>
              </a:rPr>
              <a:t> = reader;</a:t>
            </a:r>
          </a:p>
          <a:p>
            <a:pPr eaLnBrk="1" hangingPunct="1">
              <a:lnSpc>
                <a:spcPct val="50000"/>
              </a:lnSpc>
            </a:pPr>
            <a:r>
              <a:rPr lang="en-US" altLang="da-DK" sz="1600" b="1" spc="-60" dirty="0">
                <a:solidFill>
                  <a:srgbClr val="0000FF"/>
                </a:solidFill>
                <a:latin typeface="Courier New" pitchFamily="49" charset="0"/>
              </a:rPr>
              <a:t> </a:t>
            </a:r>
            <a:r>
              <a:rPr lang="en-US" altLang="da-DK" sz="1600" b="1" spc="-60" dirty="0" smtClean="0">
                <a:solidFill>
                  <a:schemeClr val="tx1"/>
                </a:solidFill>
                <a:latin typeface="Courier New" pitchFamily="49" charset="0"/>
              </a:rPr>
              <a:t>  </a:t>
            </a:r>
            <a:r>
              <a:rPr lang="en-US" altLang="da-DK" sz="1600" b="1" spc="-60" dirty="0">
                <a:solidFill>
                  <a:schemeClr val="tx1"/>
                </a:solidFill>
                <a:latin typeface="Courier New" pitchFamily="49" charset="0"/>
              </a:rPr>
              <a:t> ...</a:t>
            </a:r>
          </a:p>
          <a:p>
            <a:pPr eaLnBrk="1" hangingPunct="1">
              <a:lnSpc>
                <a:spcPct val="50000"/>
              </a:lnSpc>
            </a:pPr>
            <a:r>
              <a:rPr lang="en-US" altLang="da-DK" sz="1600" b="1" spc="-60" dirty="0">
                <a:solidFill>
                  <a:schemeClr val="tx1"/>
                </a:solidFill>
                <a:latin typeface="Courier New" pitchFamily="49" charset="0"/>
              </a:rPr>
              <a:t>    ...</a:t>
            </a:r>
          </a:p>
          <a:p>
            <a:pPr eaLnBrk="1" hangingPunct="1">
              <a:lnSpc>
                <a:spcPct val="70000"/>
              </a:lnSpc>
            </a:pPr>
            <a:r>
              <a:rPr lang="en-US" altLang="da-DK" sz="1600" b="1" spc="-60" dirty="0">
                <a:solidFill>
                  <a:schemeClr val="tx1"/>
                </a:solidFill>
                <a:latin typeface="Courier New" pitchFamily="49" charset="0"/>
              </a:rPr>
              <a:t>  </a:t>
            </a:r>
            <a:r>
              <a:rPr lang="en-US" altLang="da-DK" sz="1600" b="1" spc="-60" dirty="0" smtClean="0">
                <a:solidFill>
                  <a:schemeClr val="tx1"/>
                </a:solidFill>
                <a:latin typeface="Courier New" pitchFamily="49" charset="0"/>
              </a:rPr>
              <a:t>}</a:t>
            </a:r>
          </a:p>
          <a:p>
            <a:pPr eaLnBrk="1" hangingPunct="1">
              <a:spcBef>
                <a:spcPts val="600"/>
              </a:spcBef>
            </a:pPr>
            <a:r>
              <a:rPr lang="en-US" altLang="da-DK" sz="1600" b="1" spc="-60" dirty="0">
                <a:solidFill>
                  <a:schemeClr val="tx1"/>
                </a:solidFill>
                <a:latin typeface="Courier New" pitchFamily="49" charset="0"/>
              </a:rPr>
              <a:t> </a:t>
            </a:r>
            <a:r>
              <a:rPr lang="en-US" altLang="da-DK" sz="1600" b="1" spc="-60" dirty="0" smtClean="0">
                <a:solidFill>
                  <a:schemeClr val="tx1"/>
                </a:solidFill>
                <a:latin typeface="Courier New" pitchFamily="49" charset="0"/>
              </a:rPr>
              <a:t> </a:t>
            </a:r>
            <a:r>
              <a:rPr lang="en-US" altLang="da-DK" sz="1600" b="1" spc="-60" dirty="0" smtClean="0">
                <a:solidFill>
                  <a:srgbClr val="0000FF"/>
                </a:solidFill>
                <a:latin typeface="Courier New" pitchFamily="49" charset="0"/>
              </a:rPr>
              <a:t>// Reads a single character</a:t>
            </a:r>
          </a:p>
          <a:p>
            <a:pPr eaLnBrk="1" hangingPunct="1"/>
            <a:r>
              <a:rPr lang="en-US" altLang="da-DK" sz="1600" b="1" spc="-60" dirty="0">
                <a:solidFill>
                  <a:schemeClr val="tx1"/>
                </a:solidFill>
                <a:latin typeface="Courier New" pitchFamily="49" charset="0"/>
              </a:rPr>
              <a:t> </a:t>
            </a:r>
            <a:r>
              <a:rPr lang="en-US" altLang="da-DK" sz="1600" b="1" spc="-60" dirty="0" smtClean="0">
                <a:solidFill>
                  <a:schemeClr val="tx1"/>
                </a:solidFill>
                <a:latin typeface="Courier New" pitchFamily="49" charset="0"/>
              </a:rPr>
              <a:t> </a:t>
            </a:r>
            <a:r>
              <a:rPr lang="en-US" altLang="da-DK" sz="1600" b="1" spc="-60" dirty="0" smtClean="0">
                <a:solidFill>
                  <a:srgbClr val="7030A0"/>
                </a:solidFill>
                <a:latin typeface="Courier New" pitchFamily="49" charset="0"/>
              </a:rPr>
              <a:t>public</a:t>
            </a:r>
            <a:r>
              <a:rPr lang="en-US" altLang="da-DK" sz="1600" b="1" spc="-60" dirty="0" smtClean="0">
                <a:solidFill>
                  <a:schemeClr val="tx1"/>
                </a:solidFill>
                <a:latin typeface="Courier New" pitchFamily="49" charset="0"/>
              </a:rPr>
              <a:t> </a:t>
            </a:r>
            <a:r>
              <a:rPr lang="en-US" altLang="da-DK" sz="1600" b="1" spc="-60" dirty="0" smtClean="0">
                <a:solidFill>
                  <a:srgbClr val="FF0000"/>
                </a:solidFill>
                <a:latin typeface="Courier New" pitchFamily="49" charset="0"/>
              </a:rPr>
              <a:t>void</a:t>
            </a:r>
            <a:r>
              <a:rPr lang="en-US" altLang="da-DK" sz="1600" b="1" spc="-60" dirty="0" smtClean="0">
                <a:solidFill>
                  <a:schemeClr val="tx1"/>
                </a:solidFill>
                <a:latin typeface="Courier New" pitchFamily="49" charset="0"/>
              </a:rPr>
              <a:t> read() </a:t>
            </a:r>
            <a:r>
              <a:rPr lang="en-US" altLang="da-DK" sz="1600" b="1" spc="-60" dirty="0" smtClean="0">
                <a:solidFill>
                  <a:srgbClr val="7030A0"/>
                </a:solidFill>
                <a:latin typeface="Courier New" pitchFamily="49" charset="0"/>
              </a:rPr>
              <a:t>throws</a:t>
            </a:r>
            <a:r>
              <a:rPr lang="en-US" altLang="da-DK" sz="1600" b="1" spc="-60" dirty="0" smtClean="0">
                <a:solidFill>
                  <a:schemeClr val="tx1"/>
                </a:solidFill>
                <a:latin typeface="Courier New" pitchFamily="49" charset="0"/>
              </a:rPr>
              <a:t> </a:t>
            </a:r>
            <a:r>
              <a:rPr lang="en-US" altLang="da-DK" sz="1600" b="1" spc="-60" dirty="0" err="1" smtClean="0">
                <a:solidFill>
                  <a:schemeClr val="tx1"/>
                </a:solidFill>
                <a:latin typeface="Courier New" pitchFamily="49" charset="0"/>
              </a:rPr>
              <a:t>IOException</a:t>
            </a:r>
            <a:r>
              <a:rPr lang="en-US" altLang="da-DK" sz="1600" b="1" spc="-60" dirty="0" smtClean="0">
                <a:solidFill>
                  <a:schemeClr val="tx1"/>
                </a:solidFill>
                <a:latin typeface="Courier New" pitchFamily="49" charset="0"/>
              </a:rPr>
              <a:t> {</a:t>
            </a:r>
          </a:p>
          <a:p>
            <a:pPr eaLnBrk="1" hangingPunct="1"/>
            <a:r>
              <a:rPr lang="en-US" altLang="da-DK" sz="1600" b="1" spc="-60" dirty="0">
                <a:solidFill>
                  <a:schemeClr val="tx1"/>
                </a:solidFill>
                <a:latin typeface="Courier New" pitchFamily="49" charset="0"/>
              </a:rPr>
              <a:t> </a:t>
            </a:r>
            <a:r>
              <a:rPr lang="en-US" altLang="da-DK" sz="1600" b="1" spc="-60" dirty="0" smtClean="0">
                <a:solidFill>
                  <a:schemeClr val="tx1"/>
                </a:solidFill>
                <a:latin typeface="Courier New" pitchFamily="49" charset="0"/>
              </a:rPr>
              <a:t>   </a:t>
            </a:r>
            <a:r>
              <a:rPr lang="en-US" altLang="da-DK" sz="1600" b="1" spc="-60" dirty="0" err="1" smtClean="0">
                <a:solidFill>
                  <a:schemeClr val="tx1"/>
                </a:solidFill>
                <a:latin typeface="Courier New" pitchFamily="49" charset="0"/>
              </a:rPr>
              <a:t>reader.read</a:t>
            </a:r>
            <a:r>
              <a:rPr lang="en-US" altLang="da-DK" sz="1600" b="1" spc="-60" dirty="0" smtClean="0">
                <a:solidFill>
                  <a:schemeClr val="tx1"/>
                </a:solidFill>
                <a:latin typeface="Courier New" pitchFamily="49" charset="0"/>
              </a:rPr>
              <a:t>();</a:t>
            </a:r>
          </a:p>
          <a:p>
            <a:pPr eaLnBrk="1" hangingPunct="1">
              <a:lnSpc>
                <a:spcPct val="70000"/>
              </a:lnSpc>
            </a:pPr>
            <a:r>
              <a:rPr lang="en-US" altLang="da-DK" sz="1600" b="1" spc="-60" dirty="0">
                <a:solidFill>
                  <a:schemeClr val="tx1"/>
                </a:solidFill>
                <a:latin typeface="Courier New" pitchFamily="49" charset="0"/>
              </a:rPr>
              <a:t> </a:t>
            </a:r>
            <a:r>
              <a:rPr lang="en-US" altLang="da-DK" sz="1600" b="1" spc="-60" dirty="0" smtClean="0">
                <a:solidFill>
                  <a:schemeClr val="tx1"/>
                </a:solidFill>
                <a:latin typeface="Courier New" pitchFamily="49" charset="0"/>
              </a:rPr>
              <a:t> }</a:t>
            </a:r>
          </a:p>
          <a:p>
            <a:pPr eaLnBrk="1" hangingPunct="1">
              <a:lnSpc>
                <a:spcPct val="50000"/>
              </a:lnSpc>
            </a:pPr>
            <a:r>
              <a:rPr lang="en-US" altLang="da-DK" sz="1600" b="1" spc="-60" dirty="0" smtClean="0">
                <a:solidFill>
                  <a:srgbClr val="0000FF"/>
                </a:solidFill>
                <a:latin typeface="Courier New" pitchFamily="49" charset="0"/>
              </a:rPr>
              <a:t>  </a:t>
            </a:r>
            <a:r>
              <a:rPr lang="en-US" altLang="da-DK" sz="1600" b="1" spc="-60" dirty="0">
                <a:solidFill>
                  <a:schemeClr val="tx1"/>
                </a:solidFill>
                <a:latin typeface="Courier New" pitchFamily="49" charset="0"/>
              </a:rPr>
              <a:t>...</a:t>
            </a:r>
          </a:p>
          <a:p>
            <a:pPr eaLnBrk="1" hangingPunct="1">
              <a:lnSpc>
                <a:spcPct val="50000"/>
              </a:lnSpc>
            </a:pPr>
            <a:r>
              <a:rPr lang="en-US" altLang="da-DK" sz="1600" b="1" spc="-60" dirty="0">
                <a:solidFill>
                  <a:schemeClr val="tx1"/>
                </a:solidFill>
                <a:latin typeface="Courier New" pitchFamily="49" charset="0"/>
              </a:rPr>
              <a:t>  ...</a:t>
            </a:r>
          </a:p>
          <a:p>
            <a:pPr eaLnBrk="1" hangingPunct="1">
              <a:spcBef>
                <a:spcPts val="600"/>
              </a:spcBef>
            </a:pPr>
            <a:r>
              <a:rPr lang="en-US" altLang="da-DK" sz="1600" b="1" spc="-60" dirty="0" smtClean="0">
                <a:solidFill>
                  <a:srgbClr val="0000FF"/>
                </a:solidFill>
                <a:latin typeface="Courier New" pitchFamily="49" charset="0"/>
              </a:rPr>
              <a:t>  // Closes the stream</a:t>
            </a:r>
            <a:endParaRPr lang="en-US" altLang="da-DK" sz="1600" b="1" spc="-60" dirty="0">
              <a:solidFill>
                <a:srgbClr val="0000FF"/>
              </a:solidFill>
              <a:latin typeface="Courier New" pitchFamily="49" charset="0"/>
            </a:endParaRPr>
          </a:p>
          <a:p>
            <a:pPr eaLnBrk="1" hangingPunct="1"/>
            <a:r>
              <a:rPr lang="en-US" altLang="da-DK" sz="1600" b="1" spc="-60" dirty="0">
                <a:solidFill>
                  <a:schemeClr val="tx1"/>
                </a:solidFill>
                <a:latin typeface="Courier New" pitchFamily="49" charset="0"/>
              </a:rPr>
              <a:t>  </a:t>
            </a:r>
            <a:r>
              <a:rPr lang="en-US" altLang="da-DK" sz="1600" b="1" spc="-60" dirty="0">
                <a:solidFill>
                  <a:srgbClr val="7030A0"/>
                </a:solidFill>
                <a:latin typeface="Courier New" pitchFamily="49" charset="0"/>
              </a:rPr>
              <a:t>public</a:t>
            </a:r>
            <a:r>
              <a:rPr lang="en-US" altLang="da-DK" sz="1600" b="1" spc="-60" dirty="0">
                <a:solidFill>
                  <a:schemeClr val="tx1"/>
                </a:solidFill>
                <a:latin typeface="Courier New" pitchFamily="49" charset="0"/>
              </a:rPr>
              <a:t> </a:t>
            </a:r>
            <a:r>
              <a:rPr lang="en-US" altLang="da-DK" sz="1600" b="1" spc="-60" dirty="0">
                <a:solidFill>
                  <a:srgbClr val="FF0000"/>
                </a:solidFill>
                <a:latin typeface="Courier New" pitchFamily="49" charset="0"/>
              </a:rPr>
              <a:t>void</a:t>
            </a:r>
            <a:r>
              <a:rPr lang="en-US" altLang="da-DK" sz="1600" b="1" spc="-60" dirty="0">
                <a:solidFill>
                  <a:schemeClr val="tx1"/>
                </a:solidFill>
                <a:latin typeface="Courier New" pitchFamily="49" charset="0"/>
              </a:rPr>
              <a:t> </a:t>
            </a:r>
            <a:r>
              <a:rPr lang="en-US" altLang="da-DK" sz="1600" b="1" spc="-60" dirty="0" smtClean="0">
                <a:solidFill>
                  <a:schemeClr val="tx1"/>
                </a:solidFill>
                <a:latin typeface="Courier New" pitchFamily="49" charset="0"/>
              </a:rPr>
              <a:t>close</a:t>
            </a:r>
            <a:r>
              <a:rPr lang="en-US" altLang="da-DK" sz="1600" b="1" spc="-60" dirty="0">
                <a:solidFill>
                  <a:schemeClr val="tx1"/>
                </a:solidFill>
                <a:latin typeface="Courier New" pitchFamily="49" charset="0"/>
              </a:rPr>
              <a:t>() </a:t>
            </a:r>
            <a:r>
              <a:rPr lang="en-US" altLang="da-DK" sz="1600" b="1" spc="-60" dirty="0">
                <a:solidFill>
                  <a:srgbClr val="7030A0"/>
                </a:solidFill>
                <a:latin typeface="Courier New" pitchFamily="49" charset="0"/>
              </a:rPr>
              <a:t>throws</a:t>
            </a:r>
            <a:r>
              <a:rPr lang="en-US" altLang="da-DK" sz="1600" b="1" spc="-60" dirty="0">
                <a:solidFill>
                  <a:schemeClr val="tx1"/>
                </a:solidFill>
                <a:latin typeface="Courier New" pitchFamily="49" charset="0"/>
              </a:rPr>
              <a:t> </a:t>
            </a:r>
            <a:r>
              <a:rPr lang="en-US" altLang="da-DK" sz="1600" b="1" spc="-60" dirty="0" err="1" smtClean="0">
                <a:solidFill>
                  <a:schemeClr val="tx1"/>
                </a:solidFill>
                <a:latin typeface="Courier New" pitchFamily="49" charset="0"/>
              </a:rPr>
              <a:t>IOException</a:t>
            </a:r>
            <a:r>
              <a:rPr lang="en-US" altLang="da-DK" sz="1600" b="1" spc="-60" dirty="0" smtClean="0">
                <a:solidFill>
                  <a:schemeClr val="tx1"/>
                </a:solidFill>
                <a:latin typeface="Courier New" pitchFamily="49" charset="0"/>
              </a:rPr>
              <a:t> {</a:t>
            </a:r>
            <a:endParaRPr lang="en-US" altLang="da-DK" sz="1600" b="1" spc="-60" dirty="0">
              <a:solidFill>
                <a:schemeClr val="tx1"/>
              </a:solidFill>
              <a:latin typeface="Courier New" pitchFamily="49" charset="0"/>
            </a:endParaRPr>
          </a:p>
          <a:p>
            <a:pPr eaLnBrk="1" hangingPunct="1"/>
            <a:r>
              <a:rPr lang="en-US" altLang="da-DK" sz="1600" b="1" spc="-60" dirty="0">
                <a:solidFill>
                  <a:schemeClr val="tx1"/>
                </a:solidFill>
                <a:latin typeface="Courier New" pitchFamily="49" charset="0"/>
              </a:rPr>
              <a:t>    </a:t>
            </a:r>
            <a:r>
              <a:rPr lang="en-US" altLang="da-DK" sz="1600" b="1" spc="-60" dirty="0" err="1" smtClean="0">
                <a:solidFill>
                  <a:schemeClr val="tx1"/>
                </a:solidFill>
                <a:latin typeface="Courier New" pitchFamily="49" charset="0"/>
              </a:rPr>
              <a:t>reader.close</a:t>
            </a:r>
            <a:r>
              <a:rPr lang="en-US" altLang="da-DK" sz="1600" b="1" spc="-60" dirty="0" smtClean="0">
                <a:solidFill>
                  <a:schemeClr val="tx1"/>
                </a:solidFill>
                <a:latin typeface="Courier New" pitchFamily="49" charset="0"/>
              </a:rPr>
              <a:t>();</a:t>
            </a:r>
            <a:endParaRPr lang="en-US" altLang="da-DK" sz="1600" b="1" spc="-60" dirty="0">
              <a:solidFill>
                <a:schemeClr val="tx1"/>
              </a:solidFill>
              <a:latin typeface="Courier New" pitchFamily="49" charset="0"/>
            </a:endParaRPr>
          </a:p>
          <a:p>
            <a:pPr eaLnBrk="1" hangingPunct="1">
              <a:lnSpc>
                <a:spcPct val="70000"/>
              </a:lnSpc>
            </a:pPr>
            <a:r>
              <a:rPr lang="en-US" altLang="da-DK" sz="1600" b="1" spc="-60" dirty="0">
                <a:solidFill>
                  <a:schemeClr val="tx1"/>
                </a:solidFill>
                <a:latin typeface="Courier New" pitchFamily="49" charset="0"/>
              </a:rPr>
              <a:t>  </a:t>
            </a:r>
            <a:r>
              <a:rPr lang="en-US" altLang="da-DK" sz="1600" b="1" spc="-60" dirty="0" smtClean="0">
                <a:solidFill>
                  <a:schemeClr val="tx1"/>
                </a:solidFill>
                <a:latin typeface="Courier New" pitchFamily="49" charset="0"/>
              </a:rPr>
              <a:t>}</a:t>
            </a:r>
          </a:p>
          <a:p>
            <a:pPr eaLnBrk="1" hangingPunct="1">
              <a:spcBef>
                <a:spcPts val="600"/>
              </a:spcBef>
            </a:pPr>
            <a:r>
              <a:rPr lang="en-US" altLang="da-DK" sz="1600" b="1" spc="-60" dirty="0" smtClean="0">
                <a:solidFill>
                  <a:schemeClr val="tx1"/>
                </a:solidFill>
                <a:latin typeface="Courier New" pitchFamily="49" charset="0"/>
              </a:rPr>
              <a:t>  </a:t>
            </a:r>
            <a:r>
              <a:rPr lang="en-US" altLang="da-DK" sz="1600" b="1" spc="-60" dirty="0" smtClean="0">
                <a:solidFill>
                  <a:srgbClr val="0000FF"/>
                </a:solidFill>
                <a:latin typeface="Courier New" pitchFamily="49" charset="0"/>
              </a:rPr>
              <a:t>// Reads a line of text</a:t>
            </a:r>
          </a:p>
          <a:p>
            <a:pPr eaLnBrk="1" hangingPunct="1"/>
            <a:r>
              <a:rPr lang="en-US" altLang="da-DK" sz="1600" b="1" spc="-60" dirty="0">
                <a:solidFill>
                  <a:schemeClr val="tx1"/>
                </a:solidFill>
                <a:latin typeface="Courier New" pitchFamily="49" charset="0"/>
              </a:rPr>
              <a:t> </a:t>
            </a:r>
            <a:r>
              <a:rPr lang="en-US" altLang="da-DK" sz="1600" b="1" spc="-60" dirty="0" smtClean="0">
                <a:solidFill>
                  <a:schemeClr val="tx1"/>
                </a:solidFill>
                <a:latin typeface="Courier New" pitchFamily="49" charset="0"/>
              </a:rPr>
              <a:t> </a:t>
            </a:r>
            <a:r>
              <a:rPr lang="en-US" altLang="da-DK" sz="1600" b="1" spc="-60" dirty="0">
                <a:solidFill>
                  <a:srgbClr val="7030A0"/>
                </a:solidFill>
                <a:latin typeface="Courier New" pitchFamily="49" charset="0"/>
              </a:rPr>
              <a:t>public</a:t>
            </a:r>
            <a:r>
              <a:rPr lang="en-US" altLang="da-DK" sz="1600" b="1" spc="-60" dirty="0">
                <a:solidFill>
                  <a:schemeClr val="tx1"/>
                </a:solidFill>
                <a:latin typeface="Courier New" pitchFamily="49" charset="0"/>
              </a:rPr>
              <a:t> </a:t>
            </a:r>
            <a:r>
              <a:rPr lang="en-US" altLang="da-DK" sz="1600" b="1" spc="-60" dirty="0">
                <a:solidFill>
                  <a:srgbClr val="FF0000"/>
                </a:solidFill>
                <a:latin typeface="Courier New" pitchFamily="49" charset="0"/>
              </a:rPr>
              <a:t>void</a:t>
            </a:r>
            <a:r>
              <a:rPr lang="en-US" altLang="da-DK" sz="1600" b="1" spc="-60" dirty="0">
                <a:solidFill>
                  <a:schemeClr val="tx1"/>
                </a:solidFill>
                <a:latin typeface="Courier New" pitchFamily="49" charset="0"/>
              </a:rPr>
              <a:t> </a:t>
            </a:r>
            <a:r>
              <a:rPr lang="en-US" altLang="da-DK" sz="1600" b="1" spc="-60" dirty="0" err="1" smtClean="0">
                <a:solidFill>
                  <a:schemeClr val="tx1"/>
                </a:solidFill>
                <a:latin typeface="Courier New" pitchFamily="49" charset="0"/>
              </a:rPr>
              <a:t>readLine</a:t>
            </a:r>
            <a:r>
              <a:rPr lang="en-US" altLang="da-DK" sz="1600" b="1" spc="-60" dirty="0" smtClean="0">
                <a:solidFill>
                  <a:schemeClr val="tx1"/>
                </a:solidFill>
                <a:latin typeface="Courier New" pitchFamily="49" charset="0"/>
              </a:rPr>
              <a:t>() </a:t>
            </a:r>
            <a:r>
              <a:rPr lang="en-US" altLang="da-DK" sz="1600" b="1" spc="-60" dirty="0">
                <a:solidFill>
                  <a:srgbClr val="7030A0"/>
                </a:solidFill>
                <a:latin typeface="Courier New" pitchFamily="49" charset="0"/>
              </a:rPr>
              <a:t>throws</a:t>
            </a:r>
            <a:r>
              <a:rPr lang="en-US" altLang="da-DK" sz="1600" b="1" spc="-60" dirty="0">
                <a:solidFill>
                  <a:schemeClr val="tx1"/>
                </a:solidFill>
                <a:latin typeface="Courier New" pitchFamily="49" charset="0"/>
              </a:rPr>
              <a:t> </a:t>
            </a:r>
            <a:r>
              <a:rPr lang="en-US" altLang="da-DK" sz="1600" b="1" spc="-60" dirty="0" err="1" smtClean="0">
                <a:solidFill>
                  <a:schemeClr val="tx1"/>
                </a:solidFill>
                <a:latin typeface="Courier New" pitchFamily="49" charset="0"/>
              </a:rPr>
              <a:t>IOException</a:t>
            </a:r>
            <a:r>
              <a:rPr lang="en-US" altLang="da-DK" sz="1600" b="1" spc="-60" dirty="0" smtClean="0">
                <a:solidFill>
                  <a:schemeClr val="tx1"/>
                </a:solidFill>
                <a:latin typeface="Courier New" pitchFamily="49" charset="0"/>
              </a:rPr>
              <a:t> {</a:t>
            </a:r>
            <a:endParaRPr lang="en-US" altLang="da-DK" sz="1600" b="1" spc="-60" dirty="0">
              <a:solidFill>
                <a:schemeClr val="tx1"/>
              </a:solidFill>
              <a:latin typeface="Courier New" pitchFamily="49" charset="0"/>
            </a:endParaRPr>
          </a:p>
          <a:p>
            <a:pPr eaLnBrk="1" hangingPunct="1">
              <a:lnSpc>
                <a:spcPct val="50000"/>
              </a:lnSpc>
            </a:pPr>
            <a:r>
              <a:rPr lang="en-US" altLang="da-DK" sz="1600" b="1" spc="-60" dirty="0">
                <a:solidFill>
                  <a:schemeClr val="tx1"/>
                </a:solidFill>
                <a:latin typeface="Courier New" pitchFamily="49" charset="0"/>
              </a:rPr>
              <a:t>    </a:t>
            </a:r>
            <a:r>
              <a:rPr lang="en-US" altLang="da-DK" sz="1600" b="1" spc="-60" dirty="0" smtClean="0">
                <a:solidFill>
                  <a:schemeClr val="tx1"/>
                </a:solidFill>
                <a:latin typeface="Courier New" pitchFamily="49" charset="0"/>
              </a:rPr>
              <a:t>...</a:t>
            </a:r>
          </a:p>
          <a:p>
            <a:pPr eaLnBrk="1" hangingPunct="1">
              <a:lnSpc>
                <a:spcPct val="50000"/>
              </a:lnSpc>
            </a:pPr>
            <a:r>
              <a:rPr lang="en-US" altLang="da-DK" sz="1600" b="1" spc="-60" dirty="0">
                <a:solidFill>
                  <a:schemeClr val="tx1"/>
                </a:solidFill>
                <a:latin typeface="Courier New" pitchFamily="49" charset="0"/>
              </a:rPr>
              <a:t> </a:t>
            </a:r>
            <a:r>
              <a:rPr lang="en-US" altLang="da-DK" sz="1600" b="1" spc="-60" dirty="0" smtClean="0">
                <a:solidFill>
                  <a:schemeClr val="tx1"/>
                </a:solidFill>
                <a:latin typeface="Courier New" pitchFamily="49" charset="0"/>
              </a:rPr>
              <a:t>   ...</a:t>
            </a:r>
            <a:endParaRPr lang="en-US" altLang="da-DK" sz="1600" b="1" spc="-60" dirty="0">
              <a:solidFill>
                <a:schemeClr val="tx1"/>
              </a:solidFill>
              <a:latin typeface="Courier New" pitchFamily="49" charset="0"/>
            </a:endParaRPr>
          </a:p>
          <a:p>
            <a:pPr eaLnBrk="1" hangingPunct="1">
              <a:lnSpc>
                <a:spcPct val="70000"/>
              </a:lnSpc>
            </a:pPr>
            <a:r>
              <a:rPr lang="en-US" altLang="da-DK" sz="1600" b="1" spc="-60" dirty="0">
                <a:solidFill>
                  <a:schemeClr val="tx1"/>
                </a:solidFill>
                <a:latin typeface="Courier New" pitchFamily="49" charset="0"/>
              </a:rPr>
              <a:t>  </a:t>
            </a:r>
            <a:r>
              <a:rPr lang="en-US" altLang="da-DK" sz="1600" b="1" spc="-60" dirty="0" smtClean="0">
                <a:solidFill>
                  <a:schemeClr val="tx1"/>
                </a:solidFill>
                <a:latin typeface="Courier New" pitchFamily="49" charset="0"/>
              </a:rPr>
              <a:t>}</a:t>
            </a:r>
          </a:p>
          <a:p>
            <a:pPr eaLnBrk="1" hangingPunct="1">
              <a:lnSpc>
                <a:spcPct val="70000"/>
              </a:lnSpc>
            </a:pPr>
            <a:r>
              <a:rPr lang="en-US" altLang="da-DK" sz="1600" b="1" spc="-60" dirty="0" smtClean="0">
                <a:solidFill>
                  <a:schemeClr val="tx1"/>
                </a:solidFill>
                <a:latin typeface="Courier New" pitchFamily="49" charset="0"/>
              </a:rPr>
              <a:t>} </a:t>
            </a:r>
            <a:endParaRPr lang="en-US" altLang="da-DK" sz="1600" b="1" spc="-60" dirty="0">
              <a:solidFill>
                <a:schemeClr val="tx1"/>
              </a:solidFill>
              <a:latin typeface="Courier New" pitchFamily="49" charset="0"/>
            </a:endParaRPr>
          </a:p>
        </p:txBody>
      </p:sp>
      <p:sp>
        <p:nvSpPr>
          <p:cNvPr id="6" name="Text Box 21"/>
          <p:cNvSpPr txBox="1">
            <a:spLocks noChangeArrowheads="1"/>
          </p:cNvSpPr>
          <p:nvPr/>
        </p:nvSpPr>
        <p:spPr bwMode="auto">
          <a:xfrm>
            <a:off x="231534" y="2349896"/>
            <a:ext cx="2009787" cy="8679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50000"/>
              </a:spcBef>
            </a:pPr>
            <a:r>
              <a:rPr lang="da-DK" altLang="da-DK" sz="1400" b="1" dirty="0" smtClean="0">
                <a:solidFill>
                  <a:srgbClr val="FF0000"/>
                </a:solidFill>
              </a:rPr>
              <a:t>Konstruktøren gemmer det ”gamle” objekt i feltvariablen </a:t>
            </a:r>
            <a:r>
              <a:rPr lang="da-DK" altLang="da-DK" sz="1400" b="1" dirty="0" err="1" smtClean="0">
                <a:solidFill>
                  <a:srgbClr val="FF0000"/>
                </a:solidFill>
              </a:rPr>
              <a:t>reader</a:t>
            </a:r>
            <a:endParaRPr lang="da-DK" altLang="da-DK" sz="1400" b="1" dirty="0">
              <a:solidFill>
                <a:srgbClr val="FF0000"/>
              </a:solidFill>
            </a:endParaRPr>
          </a:p>
        </p:txBody>
      </p:sp>
      <p:sp>
        <p:nvSpPr>
          <p:cNvPr id="7" name="Line 22"/>
          <p:cNvSpPr>
            <a:spLocks noChangeShapeType="1"/>
          </p:cNvSpPr>
          <p:nvPr/>
        </p:nvSpPr>
        <p:spPr bwMode="auto">
          <a:xfrm flipV="1">
            <a:off x="2179875" y="2724659"/>
            <a:ext cx="558546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endParaRPr lang="da-DK"/>
          </a:p>
        </p:txBody>
      </p:sp>
      <p:sp>
        <p:nvSpPr>
          <p:cNvPr id="30" name="Rectangle 3"/>
          <p:cNvSpPr txBox="1">
            <a:spLocks noChangeArrowheads="1"/>
          </p:cNvSpPr>
          <p:nvPr/>
        </p:nvSpPr>
        <p:spPr bwMode="auto">
          <a:xfrm>
            <a:off x="467544" y="1012479"/>
            <a:ext cx="6048672" cy="400297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marL="265113" lvl="1" indent="-265113">
              <a:spcBef>
                <a:spcPts val="1200"/>
              </a:spcBef>
              <a:buChar char="•"/>
            </a:pPr>
            <a:r>
              <a:rPr lang="da-DK" altLang="da-DK" b="1" kern="0" dirty="0" smtClean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Skitse til implementation af BufferedReader</a:t>
            </a:r>
          </a:p>
        </p:txBody>
      </p:sp>
      <p:sp>
        <p:nvSpPr>
          <p:cNvPr id="32" name="Line 22"/>
          <p:cNvSpPr>
            <a:spLocks noChangeShapeType="1"/>
          </p:cNvSpPr>
          <p:nvPr/>
        </p:nvSpPr>
        <p:spPr bwMode="auto">
          <a:xfrm flipH="1" flipV="1">
            <a:off x="7058899" y="1772815"/>
            <a:ext cx="360041" cy="843857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endParaRPr lang="da-DK"/>
          </a:p>
        </p:txBody>
      </p:sp>
      <p:sp>
        <p:nvSpPr>
          <p:cNvPr id="34" name="Line 22"/>
          <p:cNvSpPr>
            <a:spLocks noChangeShapeType="1"/>
          </p:cNvSpPr>
          <p:nvPr/>
        </p:nvSpPr>
        <p:spPr bwMode="auto">
          <a:xfrm flipV="1">
            <a:off x="2026457" y="3790461"/>
            <a:ext cx="556648" cy="323049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endParaRPr lang="da-DK"/>
          </a:p>
        </p:txBody>
      </p:sp>
      <p:sp>
        <p:nvSpPr>
          <p:cNvPr id="35" name="Line 22"/>
          <p:cNvSpPr>
            <a:spLocks noChangeShapeType="1"/>
          </p:cNvSpPr>
          <p:nvPr/>
        </p:nvSpPr>
        <p:spPr bwMode="auto">
          <a:xfrm>
            <a:off x="2022550" y="4672310"/>
            <a:ext cx="552740" cy="345167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endParaRPr lang="da-DK"/>
          </a:p>
        </p:txBody>
      </p:sp>
      <p:sp>
        <p:nvSpPr>
          <p:cNvPr id="36" name="Text Box 21"/>
          <p:cNvSpPr txBox="1">
            <a:spLocks noChangeArrowheads="1"/>
          </p:cNvSpPr>
          <p:nvPr/>
        </p:nvSpPr>
        <p:spPr bwMode="auto">
          <a:xfrm>
            <a:off x="209008" y="3811091"/>
            <a:ext cx="2009787" cy="10618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50000"/>
              </a:spcBef>
            </a:pPr>
            <a:r>
              <a:rPr lang="da-DK" altLang="da-DK" sz="1400" b="1" dirty="0" smtClean="0">
                <a:solidFill>
                  <a:srgbClr val="FF0000"/>
                </a:solidFill>
              </a:rPr>
              <a:t>Kald af ”gamle” metoder sendes videre til det objekt, som feltvariablen </a:t>
            </a:r>
            <a:r>
              <a:rPr lang="da-DK" altLang="da-DK" sz="1400" b="1" dirty="0" err="1" smtClean="0">
                <a:solidFill>
                  <a:srgbClr val="FF0000"/>
                </a:solidFill>
              </a:rPr>
              <a:t>reader</a:t>
            </a:r>
            <a:r>
              <a:rPr lang="da-DK" altLang="da-DK" sz="1400" b="1" dirty="0" smtClean="0">
                <a:solidFill>
                  <a:srgbClr val="FF0000"/>
                </a:solidFill>
              </a:rPr>
              <a:t> peger på</a:t>
            </a:r>
            <a:endParaRPr lang="da-DK" altLang="da-DK" sz="1400" b="1" dirty="0">
              <a:solidFill>
                <a:srgbClr val="FF0000"/>
              </a:solidFill>
            </a:endParaRPr>
          </a:p>
        </p:txBody>
      </p:sp>
      <p:sp>
        <p:nvSpPr>
          <p:cNvPr id="37" name="Text Box 21"/>
          <p:cNvSpPr txBox="1">
            <a:spLocks noChangeArrowheads="1"/>
          </p:cNvSpPr>
          <p:nvPr/>
        </p:nvSpPr>
        <p:spPr bwMode="auto">
          <a:xfrm>
            <a:off x="435811" y="5615354"/>
            <a:ext cx="1560221" cy="6740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50000"/>
              </a:spcBef>
            </a:pPr>
            <a:r>
              <a:rPr lang="da-DK" altLang="da-DK" sz="1400" b="1" dirty="0" smtClean="0">
                <a:solidFill>
                  <a:srgbClr val="FF0000"/>
                </a:solidFill>
              </a:rPr>
              <a:t>Ny metode (implementeres fra scratch)</a:t>
            </a:r>
            <a:endParaRPr lang="da-DK" altLang="da-DK" sz="1400" b="1" dirty="0">
              <a:solidFill>
                <a:srgbClr val="FF0000"/>
              </a:solidFill>
            </a:endParaRPr>
          </a:p>
        </p:txBody>
      </p:sp>
      <p:sp>
        <p:nvSpPr>
          <p:cNvPr id="38" name="Line 22"/>
          <p:cNvSpPr>
            <a:spLocks noChangeShapeType="1"/>
          </p:cNvSpPr>
          <p:nvPr/>
        </p:nvSpPr>
        <p:spPr bwMode="auto">
          <a:xfrm flipV="1">
            <a:off x="2024559" y="5949280"/>
            <a:ext cx="558546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endParaRPr lang="da-DK"/>
          </a:p>
        </p:txBody>
      </p:sp>
      <p:sp>
        <p:nvSpPr>
          <p:cNvPr id="39" name="Line 22"/>
          <p:cNvSpPr>
            <a:spLocks noChangeShapeType="1"/>
          </p:cNvSpPr>
          <p:nvPr/>
        </p:nvSpPr>
        <p:spPr bwMode="auto">
          <a:xfrm flipV="1">
            <a:off x="2050921" y="1970474"/>
            <a:ext cx="558546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endParaRPr lang="da-DK"/>
          </a:p>
        </p:txBody>
      </p:sp>
      <p:sp>
        <p:nvSpPr>
          <p:cNvPr id="40" name="Text Box 21"/>
          <p:cNvSpPr txBox="1">
            <a:spLocks noChangeArrowheads="1"/>
          </p:cNvSpPr>
          <p:nvPr/>
        </p:nvSpPr>
        <p:spPr bwMode="auto">
          <a:xfrm>
            <a:off x="850037" y="1835118"/>
            <a:ext cx="1276739" cy="286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50000"/>
              </a:spcBef>
            </a:pPr>
            <a:r>
              <a:rPr lang="da-DK" altLang="da-DK" sz="1400" b="1" smtClean="0">
                <a:solidFill>
                  <a:srgbClr val="FF0000"/>
                </a:solidFill>
              </a:rPr>
              <a:t>Feltvariabel</a:t>
            </a:r>
            <a:endParaRPr lang="da-DK" altLang="da-DK" sz="1400" b="1" dirty="0">
              <a:solidFill>
                <a:srgbClr val="FF0000"/>
              </a:solidFill>
            </a:endParaRPr>
          </a:p>
        </p:txBody>
      </p:sp>
      <p:sp>
        <p:nvSpPr>
          <p:cNvPr id="8" name="Text Box 21"/>
          <p:cNvSpPr txBox="1">
            <a:spLocks noChangeArrowheads="1"/>
          </p:cNvSpPr>
          <p:nvPr/>
        </p:nvSpPr>
        <p:spPr bwMode="auto">
          <a:xfrm>
            <a:off x="6084168" y="2483795"/>
            <a:ext cx="2915880" cy="882293"/>
          </a:xfrm>
          <a:prstGeom prst="rect">
            <a:avLst/>
          </a:prstGeom>
          <a:solidFill>
            <a:srgbClr val="CCECFF"/>
          </a:solidFill>
          <a:ln w="28575">
            <a:solidFill>
              <a:srgbClr val="0000FF"/>
            </a:solidFill>
          </a:ln>
          <a:extLst/>
        </p:spPr>
        <p:txBody>
          <a:bodyPr wrap="square">
            <a:spAutoFit/>
          </a:bodyPr>
          <a:lstStyle>
            <a:defPPr>
              <a:defRPr lang="da-DK"/>
            </a:defPPr>
            <a:lvl1pPr eaLnBrk="1" hangingPunct="1">
              <a:spcBef>
                <a:spcPct val="50000"/>
              </a:spcBef>
              <a:buFontTx/>
              <a:buNone/>
              <a:defRPr sz="1400" b="1">
                <a:solidFill>
                  <a:srgbClr val="0000FF"/>
                </a:solidFill>
              </a:defRPr>
            </a:lvl1pPr>
          </a:lstStyle>
          <a:p>
            <a:r>
              <a:rPr lang="da-DK" altLang="da-DK" sz="1200" dirty="0"/>
              <a:t>Den </a:t>
            </a:r>
            <a:r>
              <a:rPr lang="da-DK" altLang="da-DK" sz="1200" dirty="0" smtClean="0"/>
              <a:t>”nye” </a:t>
            </a:r>
            <a:r>
              <a:rPr lang="da-DK" altLang="da-DK" sz="1200" dirty="0"/>
              <a:t>klasse er </a:t>
            </a:r>
            <a:r>
              <a:rPr lang="da-DK" altLang="da-DK" sz="1200" dirty="0" smtClean="0"/>
              <a:t>en </a:t>
            </a:r>
            <a:r>
              <a:rPr lang="da-DK" altLang="da-DK" sz="1200" dirty="0"/>
              <a:t>subklasse af Reader (</a:t>
            </a:r>
            <a:r>
              <a:rPr lang="da-DK" altLang="da-DK" sz="1200" dirty="0" smtClean="0"/>
              <a:t>ligesom </a:t>
            </a:r>
            <a:r>
              <a:rPr lang="da-DK" altLang="da-DK" sz="1200" dirty="0"/>
              <a:t>den </a:t>
            </a:r>
            <a:r>
              <a:rPr lang="da-DK" altLang="da-DK" sz="1200" dirty="0" smtClean="0"/>
              <a:t>”gamle)</a:t>
            </a:r>
          </a:p>
          <a:p>
            <a:pPr>
              <a:spcBef>
                <a:spcPts val="400"/>
              </a:spcBef>
            </a:pPr>
            <a:r>
              <a:rPr lang="da-DK" altLang="da-DK" sz="1200" dirty="0"/>
              <a:t>Den kan derfor bruges alle de steder, </a:t>
            </a:r>
            <a:r>
              <a:rPr lang="da-DK" altLang="da-DK" sz="1200" dirty="0" smtClean="0"/>
              <a:t>hvor man skal bruge et Reader objekt</a:t>
            </a:r>
            <a:endParaRPr lang="da-DK" altLang="da-DK" sz="1200" dirty="0"/>
          </a:p>
        </p:txBody>
      </p:sp>
    </p:spTree>
    <p:extLst>
      <p:ext uri="{BB962C8B-B14F-4D97-AF65-F5344CB8AC3E}">
        <p14:creationId xmlns:p14="http://schemas.microsoft.com/office/powerpoint/2010/main" val="258018213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8064896" cy="682625"/>
          </a:xfrm>
        </p:spPr>
        <p:txBody>
          <a:bodyPr/>
          <a:lstStyle/>
          <a:p>
            <a:r>
              <a:rPr lang="da-DK" altLang="da-DK" sz="3200" dirty="0" err="1" smtClean="0">
                <a:ea typeface="ＭＳ Ｐゴシック" pitchFamily="34" charset="-128"/>
                <a:cs typeface="Arial"/>
              </a:rPr>
              <a:t>Decorator</a:t>
            </a:r>
            <a:r>
              <a:rPr lang="da-DK" altLang="da-DK" sz="3200" dirty="0" smtClean="0">
                <a:ea typeface="ＭＳ Ｐゴシック" pitchFamily="34" charset="-128"/>
                <a:cs typeface="Arial"/>
              </a:rPr>
              <a:t> mønsteret (andet eksempel)</a:t>
            </a:r>
            <a:endParaRPr lang="da-DK" altLang="da-DK" sz="3200" dirty="0">
              <a:ea typeface="ＭＳ Ｐゴシック" pitchFamily="34" charset="-128"/>
            </a:endParaRPr>
          </a:p>
        </p:txBody>
      </p:sp>
      <p:sp>
        <p:nvSpPr>
          <p:cNvPr id="24" name="Rectangle 3"/>
          <p:cNvSpPr txBox="1">
            <a:spLocks noChangeArrowheads="1"/>
          </p:cNvSpPr>
          <p:nvPr/>
        </p:nvSpPr>
        <p:spPr bwMode="auto">
          <a:xfrm>
            <a:off x="395536" y="1000759"/>
            <a:ext cx="8640960" cy="2194206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marL="265113" lvl="1" indent="-265113">
              <a:spcBef>
                <a:spcPts val="1800"/>
              </a:spcBef>
              <a:buChar char="•"/>
            </a:pPr>
            <a:r>
              <a:rPr lang="da-DK" altLang="da-DK" b="1" kern="0" dirty="0" smtClean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Klassen </a:t>
            </a:r>
            <a:r>
              <a:rPr lang="da-DK" altLang="da-DK" b="1" kern="0" dirty="0" err="1">
                <a:solidFill>
                  <a:srgbClr val="008000"/>
                </a:solidFill>
                <a:ea typeface="ＭＳ Ｐゴシック" pitchFamily="34" charset="-128"/>
                <a:cs typeface="ＭＳ Ｐゴシック" pitchFamily="-106" charset="-128"/>
              </a:rPr>
              <a:t>JScrollPane</a:t>
            </a:r>
            <a:r>
              <a:rPr lang="da-DK" altLang="da-DK" b="1" kern="0" dirty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 kan dekorere (forsyne) et vilkårligt </a:t>
            </a:r>
            <a:r>
              <a:rPr lang="da-DK" altLang="da-DK" b="1" kern="0" dirty="0">
                <a:solidFill>
                  <a:srgbClr val="008000"/>
                </a:solidFill>
                <a:ea typeface="ＭＳ Ｐゴシック" pitchFamily="34" charset="-128"/>
                <a:cs typeface="ＭＳ Ｐゴシック" pitchFamily="-106" charset="-128"/>
              </a:rPr>
              <a:t>Component</a:t>
            </a:r>
            <a:r>
              <a:rPr lang="da-DK" altLang="da-DK" b="1" kern="0" dirty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 objekt (i en GUI) med scrollbarer</a:t>
            </a:r>
          </a:p>
          <a:p>
            <a:pPr marL="665163" lvl="1" indent="-265113">
              <a:spcBef>
                <a:spcPts val="300"/>
              </a:spcBef>
            </a:pPr>
            <a:r>
              <a:rPr lang="da-DK" altLang="da-DK" sz="1800" kern="0" dirty="0" err="1">
                <a:ea typeface="ＭＳ Ｐゴシック" pitchFamily="34" charset="-128"/>
              </a:rPr>
              <a:t>JScrollPane</a:t>
            </a:r>
            <a:r>
              <a:rPr lang="da-DK" altLang="da-DK" sz="1800" kern="0" dirty="0">
                <a:ea typeface="ＭＳ Ｐゴシック" pitchFamily="34" charset="-128"/>
              </a:rPr>
              <a:t> objektet </a:t>
            </a:r>
            <a:r>
              <a:rPr lang="da-DK" altLang="da-DK" sz="1800" kern="0" dirty="0" smtClean="0">
                <a:ea typeface="ＭＳ Ｐゴシック" pitchFamily="34" charset="-128"/>
              </a:rPr>
              <a:t>”indeholder” </a:t>
            </a:r>
            <a:r>
              <a:rPr lang="da-DK" altLang="da-DK" sz="1800" kern="0" dirty="0">
                <a:ea typeface="ＭＳ Ｐゴシック" pitchFamily="34" charset="-128"/>
              </a:rPr>
              <a:t>det oprindelige Component objekt</a:t>
            </a:r>
          </a:p>
          <a:p>
            <a:pPr marL="665163" lvl="1" indent="-265113">
              <a:spcBef>
                <a:spcPts val="300"/>
              </a:spcBef>
            </a:pPr>
            <a:r>
              <a:rPr lang="da-DK" altLang="da-DK" sz="1800" kern="0" dirty="0" err="1" smtClean="0">
                <a:ea typeface="ＭＳ Ｐゴシック" pitchFamily="34" charset="-128"/>
              </a:rPr>
              <a:t>JScrollPane</a:t>
            </a:r>
            <a:r>
              <a:rPr lang="da-DK" altLang="da-DK" sz="1800" kern="0" dirty="0" smtClean="0">
                <a:ea typeface="ＭＳ Ｐゴシック" pitchFamily="34" charset="-128"/>
              </a:rPr>
              <a:t> er en subklasse af Component klassen og det nye objekt kan </a:t>
            </a:r>
            <a:r>
              <a:rPr lang="da-DK" altLang="da-DK" sz="1800" kern="0" spc="-40" dirty="0" smtClean="0">
                <a:ea typeface="ＭＳ Ｐゴシック" pitchFamily="34" charset="-128"/>
              </a:rPr>
              <a:t>derfor (ligesom det gamle) anvendes, hvor der skal bruges et Component objekt</a:t>
            </a:r>
          </a:p>
          <a:p>
            <a:pPr marL="665163" lvl="1" indent="-265113">
              <a:spcBef>
                <a:spcPts val="300"/>
              </a:spcBef>
            </a:pPr>
            <a:r>
              <a:rPr lang="da-DK" altLang="da-DK" sz="1800" kern="0" spc="-20" dirty="0" smtClean="0">
                <a:ea typeface="ＭＳ Ｐゴシック" pitchFamily="34" charset="-128"/>
              </a:rPr>
              <a:t>Kald </a:t>
            </a:r>
            <a:r>
              <a:rPr lang="da-DK" altLang="da-DK" sz="1800" kern="0" spc="-20" dirty="0">
                <a:ea typeface="ＭＳ Ｐゴシック" pitchFamily="34" charset="-128"/>
              </a:rPr>
              <a:t>af </a:t>
            </a:r>
            <a:r>
              <a:rPr lang="da-DK" altLang="da-DK" sz="1800" kern="0" spc="-20" dirty="0" smtClean="0">
                <a:ea typeface="ＭＳ Ｐゴシック" pitchFamily="34" charset="-128"/>
              </a:rPr>
              <a:t>”gamle” </a:t>
            </a:r>
            <a:r>
              <a:rPr lang="da-DK" altLang="da-DK" sz="1800" kern="0" spc="-20" dirty="0">
                <a:ea typeface="ＭＳ Ｐゴシック" pitchFamily="34" charset="-128"/>
              </a:rPr>
              <a:t>metoder </a:t>
            </a:r>
            <a:r>
              <a:rPr lang="da-DK" altLang="da-DK" sz="1800" kern="0" spc="-20" dirty="0" smtClean="0">
                <a:ea typeface="ＭＳ Ｐゴシック" pitchFamily="34" charset="-128"/>
              </a:rPr>
              <a:t>sendes </a:t>
            </a:r>
            <a:r>
              <a:rPr lang="da-DK" altLang="da-DK" sz="1800" kern="0" spc="-20" dirty="0">
                <a:ea typeface="ＭＳ Ｐゴシック" pitchFamily="34" charset="-128"/>
              </a:rPr>
              <a:t>videre til objektet af den gamle klasse, men </a:t>
            </a:r>
            <a:r>
              <a:rPr lang="da-DK" altLang="da-DK" sz="1800" kern="0" spc="-30" dirty="0">
                <a:ea typeface="ＭＳ Ｐゴシック" pitchFamily="34" charset="-128"/>
              </a:rPr>
              <a:t>herudover udføres der </a:t>
            </a:r>
            <a:r>
              <a:rPr lang="da-DK" altLang="da-DK" sz="1800" kern="0" spc="-30" dirty="0" smtClean="0">
                <a:ea typeface="ＭＳ Ｐゴシック" pitchFamily="34" charset="-128"/>
              </a:rPr>
              <a:t>ting</a:t>
            </a:r>
            <a:r>
              <a:rPr lang="da-DK" altLang="da-DK" sz="1800" kern="0" spc="-30" dirty="0">
                <a:ea typeface="ＭＳ Ｐゴシック" pitchFamily="34" charset="-128"/>
              </a:rPr>
              <a:t>, der håndterer de tilføjede scrollbarer (dekorationen)</a:t>
            </a:r>
          </a:p>
          <a:p>
            <a:pPr marL="400050" lvl="1" indent="0">
              <a:spcBef>
                <a:spcPts val="300"/>
              </a:spcBef>
              <a:buNone/>
            </a:pPr>
            <a:endParaRPr lang="da-DK" altLang="da-DK" sz="1800" kern="0" dirty="0" smtClean="0">
              <a:ea typeface="ＭＳ Ｐゴシック" pitchFamily="34" charset="-128"/>
            </a:endParaRPr>
          </a:p>
        </p:txBody>
      </p:sp>
      <p:sp>
        <p:nvSpPr>
          <p:cNvPr id="14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8532440" y="6400800"/>
            <a:ext cx="61156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2CA5836E-6711-417F-AF48-31ACC3CF4030}" type="slidenum">
              <a:rPr lang="da-DK" altLang="da-DK" smtClean="0"/>
              <a:pPr>
                <a:defRPr/>
              </a:pPr>
              <a:t>13</a:t>
            </a:fld>
            <a:endParaRPr lang="da-DK" altLang="da-DK" dirty="0"/>
          </a:p>
        </p:txBody>
      </p:sp>
      <p:grpSp>
        <p:nvGrpSpPr>
          <p:cNvPr id="4" name="Group 3"/>
          <p:cNvGrpSpPr/>
          <p:nvPr/>
        </p:nvGrpSpPr>
        <p:grpSpPr>
          <a:xfrm>
            <a:off x="1009212" y="3212976"/>
            <a:ext cx="4516215" cy="1800383"/>
            <a:chOff x="1009212" y="3644841"/>
            <a:chExt cx="4516215" cy="1800383"/>
          </a:xfrm>
        </p:grpSpPr>
        <p:grpSp>
          <p:nvGrpSpPr>
            <p:cNvPr id="50" name="Group 49"/>
            <p:cNvGrpSpPr/>
            <p:nvPr/>
          </p:nvGrpSpPr>
          <p:grpSpPr>
            <a:xfrm>
              <a:off x="1259632" y="3644841"/>
              <a:ext cx="4124792" cy="1515452"/>
              <a:chOff x="2843808" y="4365104"/>
              <a:chExt cx="4834788" cy="1909915"/>
            </a:xfrm>
          </p:grpSpPr>
          <p:sp>
            <p:nvSpPr>
              <p:cNvPr id="2" name="Rectangle 1"/>
              <p:cNvSpPr/>
              <p:nvPr/>
            </p:nvSpPr>
            <p:spPr bwMode="auto">
              <a:xfrm>
                <a:off x="4608004" y="4365104"/>
                <a:ext cx="1224136" cy="720080"/>
              </a:xfrm>
              <a:prstGeom prst="rect">
                <a:avLst/>
              </a:prstGeom>
              <a:solidFill>
                <a:srgbClr val="CCFFCC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0000" tIns="46800" rIns="90000" bIns="4680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a-DK" sz="1800" b="0" i="0" u="none" strike="noStrike" cap="none" normalizeH="0" baseline="0">
                  <a:ln>
                    <a:noFill/>
                  </a:ln>
                  <a:solidFill>
                    <a:srgbClr val="A50021"/>
                  </a:solidFill>
                  <a:effectLst/>
                  <a:latin typeface="Arial" pitchFamily="-106" charset="0"/>
                </a:endParaRPr>
              </a:p>
            </p:txBody>
          </p:sp>
          <p:sp>
            <p:nvSpPr>
              <p:cNvPr id="16" name="Text Box 21"/>
              <p:cNvSpPr txBox="1">
                <a:spLocks noChangeArrowheads="1"/>
              </p:cNvSpPr>
              <p:nvPr/>
            </p:nvSpPr>
            <p:spPr bwMode="auto">
              <a:xfrm>
                <a:off x="4572000" y="4459645"/>
                <a:ext cx="1224136" cy="3059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defPPr>
                  <a:defRPr lang="da-DK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rgbClr val="A50021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rgbClr val="A50021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rgbClr val="A50021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rgbClr val="A50021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rgbClr val="A50021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2000" kern="1200">
                    <a:solidFill>
                      <a:srgbClr val="A50021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2000" kern="1200">
                    <a:solidFill>
                      <a:srgbClr val="A50021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2000" kern="1200">
                    <a:solidFill>
                      <a:srgbClr val="A50021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2000" kern="1200">
                    <a:solidFill>
                      <a:srgbClr val="A50021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pPr algn="ctr" eaLnBrk="1" hangingPunct="1">
                  <a:lnSpc>
                    <a:spcPct val="90000"/>
                  </a:lnSpc>
                  <a:spcBef>
                    <a:spcPct val="50000"/>
                  </a:spcBef>
                  <a:buFontTx/>
                  <a:buNone/>
                </a:pPr>
                <a:r>
                  <a:rPr lang="da-DK" altLang="da-DK" sz="1200" b="1" dirty="0" smtClean="0">
                    <a:solidFill>
                      <a:schemeClr val="tx1"/>
                    </a:solidFill>
                  </a:rPr>
                  <a:t>Component</a:t>
                </a:r>
                <a:endParaRPr lang="da-DK" altLang="da-DK" sz="1100" b="1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5" name="Group 14"/>
              <p:cNvGrpSpPr/>
              <p:nvPr/>
            </p:nvGrpSpPr>
            <p:grpSpPr>
              <a:xfrm>
                <a:off x="2843808" y="5554939"/>
                <a:ext cx="1224136" cy="720080"/>
                <a:chOff x="2987824" y="5517232"/>
                <a:chExt cx="1224136" cy="720080"/>
              </a:xfrm>
            </p:grpSpPr>
            <p:sp>
              <p:nvSpPr>
                <p:cNvPr id="18" name="Rectangle 17"/>
                <p:cNvSpPr/>
                <p:nvPr/>
              </p:nvSpPr>
              <p:spPr bwMode="auto">
                <a:xfrm>
                  <a:off x="2987824" y="5517232"/>
                  <a:ext cx="1224136" cy="720080"/>
                </a:xfrm>
                <a:prstGeom prst="rect">
                  <a:avLst/>
                </a:prstGeom>
                <a:solidFill>
                  <a:srgbClr val="CCFFCC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 w="med" len="med"/>
                </a:ln>
                <a:effectLst/>
              </p:spPr>
              <p:txBody>
                <a:bodyPr vert="horz" wrap="square" lIns="90000" tIns="46800" rIns="90000" bIns="4680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da-DK" sz="1800" b="0" i="0" u="none" strike="noStrike" cap="none" normalizeH="0" baseline="0">
                    <a:ln>
                      <a:noFill/>
                    </a:ln>
                    <a:solidFill>
                      <a:srgbClr val="A50021"/>
                    </a:solidFill>
                    <a:effectLst/>
                    <a:latin typeface="Arial" pitchFamily="-106" charset="0"/>
                  </a:endParaRPr>
                </a:p>
              </p:txBody>
            </p:sp>
            <p:sp>
              <p:nvSpPr>
                <p:cNvPr id="19" name="Text Box 21"/>
                <p:cNvSpPr txBox="1">
                  <a:spLocks noChangeArrowheads="1"/>
                </p:cNvSpPr>
                <p:nvPr/>
              </p:nvSpPr>
              <p:spPr bwMode="auto">
                <a:xfrm>
                  <a:off x="2987824" y="5628747"/>
                  <a:ext cx="1224136" cy="30597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defPPr>
                    <a:defRPr lang="da-DK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5pPr>
                  <a:lvl6pPr marL="2286000" algn="l" defTabSz="914400" rtl="0" eaLnBrk="1" latinLnBrk="0" hangingPunct="1"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6pPr>
                  <a:lvl7pPr marL="2743200" algn="l" defTabSz="914400" rtl="0" eaLnBrk="1" latinLnBrk="0" hangingPunct="1"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7pPr>
                  <a:lvl8pPr marL="3200400" algn="l" defTabSz="914400" rtl="0" eaLnBrk="1" latinLnBrk="0" hangingPunct="1"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8pPr>
                  <a:lvl9pPr marL="3657600" algn="l" defTabSz="914400" rtl="0" eaLnBrk="1" latinLnBrk="0" hangingPunct="1"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9pPr>
                </a:lstStyle>
                <a:p>
                  <a:pPr algn="ctr" eaLnBrk="1" hangingPunct="1">
                    <a:lnSpc>
                      <a:spcPct val="90000"/>
                    </a:lnSpc>
                    <a:spcBef>
                      <a:spcPct val="50000"/>
                    </a:spcBef>
                    <a:buFontTx/>
                    <a:buNone/>
                  </a:pPr>
                  <a:r>
                    <a:rPr lang="da-DK" altLang="da-DK" sz="1200" b="1" dirty="0" err="1" smtClean="0">
                      <a:solidFill>
                        <a:schemeClr val="tx1"/>
                      </a:solidFill>
                    </a:rPr>
                    <a:t>JTextArea</a:t>
                  </a:r>
                  <a:endParaRPr lang="da-DK" altLang="da-DK" sz="1200" b="1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3" name="Group 2"/>
              <p:cNvGrpSpPr/>
              <p:nvPr/>
            </p:nvGrpSpPr>
            <p:grpSpPr>
              <a:xfrm>
                <a:off x="6328155" y="5554939"/>
                <a:ext cx="1350441" cy="720080"/>
                <a:chOff x="6328155" y="5554939"/>
                <a:chExt cx="1350441" cy="720080"/>
              </a:xfrm>
            </p:grpSpPr>
            <p:sp>
              <p:nvSpPr>
                <p:cNvPr id="20" name="Rectangle 19"/>
                <p:cNvSpPr/>
                <p:nvPr/>
              </p:nvSpPr>
              <p:spPr bwMode="auto">
                <a:xfrm>
                  <a:off x="6372200" y="5554939"/>
                  <a:ext cx="1224136" cy="720080"/>
                </a:xfrm>
                <a:prstGeom prst="rect">
                  <a:avLst/>
                </a:prstGeom>
                <a:solidFill>
                  <a:srgbClr val="CCFFCC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 w="med" len="med"/>
                </a:ln>
                <a:effectLst/>
              </p:spPr>
              <p:txBody>
                <a:bodyPr vert="horz" wrap="square" lIns="90000" tIns="46800" rIns="90000" bIns="4680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da-DK" sz="1800" b="0" i="0" u="none" strike="noStrike" cap="none" normalizeH="0" baseline="0">
                    <a:ln>
                      <a:noFill/>
                    </a:ln>
                    <a:solidFill>
                      <a:srgbClr val="A50021"/>
                    </a:solidFill>
                    <a:effectLst/>
                    <a:latin typeface="Arial" pitchFamily="-106" charset="0"/>
                  </a:endParaRPr>
                </a:p>
              </p:txBody>
            </p:sp>
            <p:sp>
              <p:nvSpPr>
                <p:cNvPr id="21" name="Text Box 21"/>
                <p:cNvSpPr txBox="1">
                  <a:spLocks noChangeArrowheads="1"/>
                </p:cNvSpPr>
                <p:nvPr/>
              </p:nvSpPr>
              <p:spPr bwMode="auto">
                <a:xfrm>
                  <a:off x="6328155" y="5666454"/>
                  <a:ext cx="1350441" cy="30597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defPPr>
                    <a:defRPr lang="da-DK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5pPr>
                  <a:lvl6pPr marL="2286000" algn="l" defTabSz="914400" rtl="0" eaLnBrk="1" latinLnBrk="0" hangingPunct="1"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6pPr>
                  <a:lvl7pPr marL="2743200" algn="l" defTabSz="914400" rtl="0" eaLnBrk="1" latinLnBrk="0" hangingPunct="1"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7pPr>
                  <a:lvl8pPr marL="3200400" algn="l" defTabSz="914400" rtl="0" eaLnBrk="1" latinLnBrk="0" hangingPunct="1"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8pPr>
                  <a:lvl9pPr marL="3657600" algn="l" defTabSz="914400" rtl="0" eaLnBrk="1" latinLnBrk="0" hangingPunct="1"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9pPr>
                </a:lstStyle>
                <a:p>
                  <a:pPr algn="ctr" eaLnBrk="1" hangingPunct="1">
                    <a:lnSpc>
                      <a:spcPct val="90000"/>
                    </a:lnSpc>
                    <a:spcBef>
                      <a:spcPct val="50000"/>
                    </a:spcBef>
                    <a:buFontTx/>
                    <a:buNone/>
                  </a:pPr>
                  <a:r>
                    <a:rPr lang="da-DK" altLang="da-DK" sz="1200" b="1" dirty="0" err="1" smtClean="0">
                      <a:solidFill>
                        <a:schemeClr val="tx1"/>
                      </a:solidFill>
                    </a:rPr>
                    <a:t>JScrollPane</a:t>
                  </a:r>
                  <a:endParaRPr lang="da-DK" altLang="da-DK" sz="1200" b="1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47" name="Group 46"/>
              <p:cNvGrpSpPr/>
              <p:nvPr/>
            </p:nvGrpSpPr>
            <p:grpSpPr>
              <a:xfrm>
                <a:off x="4067944" y="5093730"/>
                <a:ext cx="2304256" cy="821249"/>
                <a:chOff x="4067944" y="5093730"/>
                <a:chExt cx="2304256" cy="821249"/>
              </a:xfrm>
            </p:grpSpPr>
            <p:cxnSp>
              <p:nvCxnSpPr>
                <p:cNvPr id="23" name="Straight Arrow Connector 22"/>
                <p:cNvCxnSpPr>
                  <a:stCxn id="20" idx="1"/>
                  <a:endCxn id="18" idx="3"/>
                </p:cNvCxnSpPr>
                <p:nvPr/>
              </p:nvCxnSpPr>
              <p:spPr bwMode="auto">
                <a:xfrm flipH="1">
                  <a:off x="4067944" y="5914979"/>
                  <a:ext cx="2304256" cy="0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8" name="Straight Arrow Connector 27"/>
                <p:cNvCxnSpPr/>
                <p:nvPr/>
              </p:nvCxnSpPr>
              <p:spPr bwMode="auto">
                <a:xfrm>
                  <a:off x="5184068" y="5229200"/>
                  <a:ext cx="2295" cy="681063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30" name="Isosceles Triangle 29"/>
                <p:cNvSpPr/>
                <p:nvPr/>
              </p:nvSpPr>
              <p:spPr bwMode="auto">
                <a:xfrm>
                  <a:off x="5097687" y="5093730"/>
                  <a:ext cx="172762" cy="165792"/>
                </a:xfrm>
                <a:prstGeom prst="triangl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rgbClr val="000066"/>
                  </a:solidFill>
                  <a:prstDash val="solid"/>
                  <a:round/>
                  <a:headEnd type="none" w="med" len="med"/>
                  <a:tailEnd type="triangle" w="med" len="med"/>
                </a:ln>
                <a:effectLst/>
              </p:spPr>
              <p:txBody>
                <a:bodyPr vert="horz" wrap="square" lIns="90000" tIns="46800" rIns="90000" bIns="4680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da-DK" sz="1800" b="0" i="0" u="none" strike="noStrike" cap="none" normalizeH="0" baseline="0">
                    <a:ln>
                      <a:noFill/>
                    </a:ln>
                    <a:solidFill>
                      <a:srgbClr val="A50021"/>
                    </a:solidFill>
                    <a:effectLst/>
                    <a:latin typeface="Arial" pitchFamily="-106" charset="0"/>
                  </a:endParaRPr>
                </a:p>
              </p:txBody>
            </p:sp>
          </p:grpSp>
          <p:cxnSp>
            <p:nvCxnSpPr>
              <p:cNvPr id="32" name="Straight Arrow Connector 31"/>
              <p:cNvCxnSpPr/>
              <p:nvPr/>
            </p:nvCxnSpPr>
            <p:spPr bwMode="auto">
              <a:xfrm flipV="1">
                <a:off x="5829300" y="4719638"/>
                <a:ext cx="1157288" cy="4762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8" name="Straight Arrow Connector 37"/>
              <p:cNvCxnSpPr/>
              <p:nvPr/>
            </p:nvCxnSpPr>
            <p:spPr bwMode="auto">
              <a:xfrm>
                <a:off x="6972300" y="4724400"/>
                <a:ext cx="1602" cy="666887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40" name="Parallelogram 39"/>
              <p:cNvSpPr/>
              <p:nvPr/>
            </p:nvSpPr>
            <p:spPr bwMode="auto">
              <a:xfrm rot="18371703">
                <a:off x="6911238" y="5426381"/>
                <a:ext cx="136670" cy="93168"/>
              </a:xfrm>
              <a:prstGeom prst="parallelogram">
                <a:avLst>
                  <a:gd name="adj" fmla="val 38084"/>
                </a:avLst>
              </a:prstGeom>
              <a:solidFill>
                <a:schemeClr val="bg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0000" tIns="46800" rIns="90000" bIns="4680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a-DK" sz="1800" b="0" i="0" u="none" strike="noStrike" cap="none" normalizeH="0" baseline="0">
                  <a:ln>
                    <a:noFill/>
                  </a:ln>
                  <a:solidFill>
                    <a:srgbClr val="A50021"/>
                  </a:solidFill>
                  <a:effectLst/>
                  <a:latin typeface="Arial" pitchFamily="-106" charset="0"/>
                </a:endParaRPr>
              </a:p>
            </p:txBody>
          </p:sp>
          <p:sp>
            <p:nvSpPr>
              <p:cNvPr id="51" name="Text Box 21"/>
              <p:cNvSpPr txBox="1">
                <a:spLocks noChangeArrowheads="1"/>
              </p:cNvSpPr>
              <p:nvPr/>
            </p:nvSpPr>
            <p:spPr bwMode="auto">
              <a:xfrm>
                <a:off x="5832140" y="4463487"/>
                <a:ext cx="236758" cy="2772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defPPr>
                  <a:defRPr lang="da-DK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rgbClr val="A50021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rgbClr val="A50021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rgbClr val="A50021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rgbClr val="A50021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rgbClr val="A50021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2000" kern="1200">
                    <a:solidFill>
                      <a:srgbClr val="A50021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2000" kern="1200">
                    <a:solidFill>
                      <a:srgbClr val="A50021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2000" kern="1200">
                    <a:solidFill>
                      <a:srgbClr val="A50021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2000" kern="1200">
                    <a:solidFill>
                      <a:srgbClr val="A50021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pPr algn="ctr" eaLnBrk="1" hangingPunct="1">
                  <a:lnSpc>
                    <a:spcPct val="90000"/>
                  </a:lnSpc>
                  <a:spcBef>
                    <a:spcPct val="50000"/>
                  </a:spcBef>
                  <a:buFontTx/>
                  <a:buNone/>
                </a:pPr>
                <a:r>
                  <a:rPr lang="da-DK" altLang="da-DK" sz="1100" b="1" dirty="0" smtClean="0">
                    <a:solidFill>
                      <a:schemeClr val="tx1"/>
                    </a:solidFill>
                  </a:rPr>
                  <a:t>1</a:t>
                </a:r>
                <a:endParaRPr lang="da-DK" altLang="da-DK" sz="1100" b="1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3" name="Text Box 21"/>
            <p:cNvSpPr txBox="1">
              <a:spLocks noChangeArrowheads="1"/>
            </p:cNvSpPr>
            <p:nvPr/>
          </p:nvSpPr>
          <p:spPr bwMode="auto">
            <a:xfrm>
              <a:off x="1009212" y="5186692"/>
              <a:ext cx="1539864" cy="2585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da-DK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9pPr>
            </a:lstStyle>
            <a:p>
              <a:pPr algn="ctr" eaLnBrk="1" hangingPunct="1">
                <a:lnSpc>
                  <a:spcPct val="90000"/>
                </a:lnSpc>
                <a:spcBef>
                  <a:spcPct val="50000"/>
                </a:spcBef>
                <a:buFontTx/>
                <a:buNone/>
              </a:pPr>
              <a:r>
                <a:rPr lang="da-DK" altLang="da-DK" sz="1200" b="1" dirty="0" smtClean="0">
                  <a:solidFill>
                    <a:srgbClr val="FF0000"/>
                  </a:solidFill>
                </a:rPr>
                <a:t>Gamle klasse</a:t>
              </a:r>
              <a:endParaRPr lang="da-DK" altLang="da-DK" sz="1200" b="1" dirty="0">
                <a:solidFill>
                  <a:srgbClr val="FF0000"/>
                </a:solidFill>
              </a:endParaRPr>
            </a:p>
          </p:txBody>
        </p:sp>
        <p:sp>
          <p:nvSpPr>
            <p:cNvPr id="54" name="Text Box 21"/>
            <p:cNvSpPr txBox="1">
              <a:spLocks noChangeArrowheads="1"/>
            </p:cNvSpPr>
            <p:nvPr/>
          </p:nvSpPr>
          <p:spPr bwMode="auto">
            <a:xfrm>
              <a:off x="3985563" y="5186692"/>
              <a:ext cx="1539864" cy="2585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da-DK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9pPr>
            </a:lstStyle>
            <a:p>
              <a:pPr algn="ctr" eaLnBrk="1" hangingPunct="1">
                <a:lnSpc>
                  <a:spcPct val="90000"/>
                </a:lnSpc>
                <a:spcBef>
                  <a:spcPct val="50000"/>
                </a:spcBef>
                <a:buFontTx/>
                <a:buNone/>
              </a:pPr>
              <a:r>
                <a:rPr lang="da-DK" altLang="da-DK" sz="1200" b="1" dirty="0" smtClean="0">
                  <a:solidFill>
                    <a:srgbClr val="FF0000"/>
                  </a:solidFill>
                </a:rPr>
                <a:t>Nye klasse</a:t>
              </a:r>
              <a:endParaRPr lang="da-DK" altLang="da-DK" sz="1200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25" name="Rectangle 3"/>
          <p:cNvSpPr txBox="1">
            <a:spLocks noChangeArrowheads="1"/>
          </p:cNvSpPr>
          <p:nvPr/>
        </p:nvSpPr>
        <p:spPr bwMode="auto">
          <a:xfrm>
            <a:off x="482183" y="5085184"/>
            <a:ext cx="6898129" cy="397972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marL="665163" lvl="1" indent="-265113">
              <a:spcBef>
                <a:spcPts val="300"/>
              </a:spcBef>
            </a:pPr>
            <a:r>
              <a:rPr lang="da-DK" altLang="da-DK" sz="1800" kern="0" dirty="0">
                <a:ea typeface="ＭＳ Ｐゴシック" pitchFamily="34" charset="-128"/>
              </a:rPr>
              <a:t>For et </a:t>
            </a:r>
            <a:r>
              <a:rPr lang="da-DK" altLang="da-DK" sz="1800" kern="0" dirty="0" err="1">
                <a:ea typeface="ＭＳ Ｐゴシック" pitchFamily="34" charset="-128"/>
              </a:rPr>
              <a:t>JTextArea</a:t>
            </a:r>
            <a:r>
              <a:rPr lang="da-DK" altLang="da-DK" sz="1800" kern="0" dirty="0">
                <a:ea typeface="ＭＳ Ｐゴシック" pitchFamily="34" charset="-128"/>
              </a:rPr>
              <a:t> objekt </a:t>
            </a:r>
            <a:r>
              <a:rPr lang="da-DK" altLang="da-DK" sz="1800" kern="0" dirty="0" smtClean="0">
                <a:ea typeface="ＭＳ Ｐゴシック" pitchFamily="34" charset="-128"/>
              </a:rPr>
              <a:t>ser </a:t>
            </a:r>
            <a:r>
              <a:rPr lang="da-DK" altLang="da-DK" sz="1800" kern="0" dirty="0" err="1" smtClean="0">
                <a:ea typeface="ＭＳ Ｐゴシック" pitchFamily="34" charset="-128"/>
              </a:rPr>
              <a:t>instantieringen</a:t>
            </a:r>
            <a:r>
              <a:rPr lang="da-DK" altLang="da-DK" sz="1800" kern="0" dirty="0" smtClean="0">
                <a:ea typeface="ＭＳ Ｐゴシック" pitchFamily="34" charset="-128"/>
              </a:rPr>
              <a:t> ud som </a:t>
            </a:r>
            <a:r>
              <a:rPr lang="da-DK" altLang="da-DK" sz="1800" kern="0" dirty="0">
                <a:ea typeface="ＭＳ Ｐゴシック" pitchFamily="34" charset="-128"/>
              </a:rPr>
              <a:t>følger</a:t>
            </a:r>
          </a:p>
          <a:p>
            <a:pPr marL="400050" lvl="1" indent="0">
              <a:spcBef>
                <a:spcPts val="300"/>
              </a:spcBef>
              <a:buNone/>
            </a:pPr>
            <a:endParaRPr lang="da-DK" altLang="da-DK" sz="1800" kern="0" dirty="0" smtClean="0">
              <a:ea typeface="ＭＳ Ｐゴシック" pitchFamily="34" charset="-128"/>
            </a:endParaRPr>
          </a:p>
        </p:txBody>
      </p:sp>
      <p:sp>
        <p:nvSpPr>
          <p:cNvPr id="26" name="Text Box 4"/>
          <p:cNvSpPr txBox="1">
            <a:spLocks noChangeArrowheads="1"/>
          </p:cNvSpPr>
          <p:nvPr/>
        </p:nvSpPr>
        <p:spPr bwMode="auto">
          <a:xfrm>
            <a:off x="1259632" y="5523723"/>
            <a:ext cx="7702785" cy="340735"/>
          </a:xfrm>
          <a:prstGeom prst="rect">
            <a:avLst/>
          </a:prstGeom>
          <a:solidFill>
            <a:srgbClr val="FFFFCC"/>
          </a:solidFill>
          <a:ln w="28575">
            <a:solidFill>
              <a:srgbClr val="0000FF"/>
            </a:solidFill>
            <a:miter lim="800000"/>
            <a:headEnd/>
            <a:tailEnd/>
          </a:ln>
          <a:extLst/>
        </p:spPr>
        <p:txBody>
          <a:bodyPr wrap="square" lIns="90000" tIns="46800" rIns="90000" bIns="46800">
            <a:spAutoFit/>
          </a:bodyPr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da-DK" sz="1600" b="1" spc="-30" dirty="0" err="1" smtClean="0">
                <a:solidFill>
                  <a:schemeClr val="tx1"/>
                </a:solidFill>
                <a:latin typeface="Courier New" pitchFamily="49" charset="0"/>
              </a:rPr>
              <a:t>JScrollPane</a:t>
            </a:r>
            <a:r>
              <a:rPr lang="en-US" altLang="da-DK" sz="1600" b="1" spc="-30" dirty="0" smtClean="0">
                <a:solidFill>
                  <a:schemeClr val="tx1"/>
                </a:solidFill>
                <a:latin typeface="Courier New" pitchFamily="49" charset="0"/>
              </a:rPr>
              <a:t> </a:t>
            </a:r>
            <a:r>
              <a:rPr lang="en-US" altLang="da-DK" sz="1600" b="1" spc="-30" dirty="0" err="1" smtClean="0">
                <a:solidFill>
                  <a:schemeClr val="tx1"/>
                </a:solidFill>
                <a:latin typeface="Courier New" pitchFamily="49" charset="0"/>
              </a:rPr>
              <a:t>scrollArea</a:t>
            </a:r>
            <a:r>
              <a:rPr lang="en-US" altLang="da-DK" sz="1600" b="1" spc="-30" dirty="0" smtClean="0">
                <a:solidFill>
                  <a:schemeClr val="tx1"/>
                </a:solidFill>
                <a:latin typeface="Courier New" pitchFamily="49" charset="0"/>
              </a:rPr>
              <a:t> = </a:t>
            </a:r>
            <a:r>
              <a:rPr lang="en-US" altLang="da-DK" sz="1600" b="1" spc="-30" dirty="0" smtClean="0">
                <a:solidFill>
                  <a:srgbClr val="7030A0"/>
                </a:solidFill>
                <a:latin typeface="Courier New" pitchFamily="49" charset="0"/>
              </a:rPr>
              <a:t>new</a:t>
            </a:r>
            <a:r>
              <a:rPr lang="en-US" altLang="da-DK" sz="1600" b="1" spc="-30" dirty="0" smtClean="0">
                <a:solidFill>
                  <a:schemeClr val="tx1"/>
                </a:solidFill>
                <a:latin typeface="Courier New" pitchFamily="49" charset="0"/>
              </a:rPr>
              <a:t> </a:t>
            </a:r>
            <a:r>
              <a:rPr lang="en-US" altLang="da-DK" sz="1600" b="1" spc="-30" dirty="0" err="1" smtClean="0">
                <a:solidFill>
                  <a:schemeClr val="tx1"/>
                </a:solidFill>
                <a:latin typeface="Courier New" pitchFamily="49" charset="0"/>
              </a:rPr>
              <a:t>JScrollPane</a:t>
            </a:r>
            <a:r>
              <a:rPr lang="en-US" altLang="da-DK" sz="1600" b="1" spc="-30" dirty="0" smtClean="0">
                <a:solidFill>
                  <a:schemeClr val="tx1"/>
                </a:solidFill>
                <a:latin typeface="Courier New" pitchFamily="49" charset="0"/>
              </a:rPr>
              <a:t>(</a:t>
            </a:r>
            <a:r>
              <a:rPr lang="en-US" altLang="da-DK" sz="1600" b="1" spc="-30" dirty="0">
                <a:solidFill>
                  <a:srgbClr val="7030A0"/>
                </a:solidFill>
                <a:latin typeface="Courier New" pitchFamily="49" charset="0"/>
              </a:rPr>
              <a:t>new</a:t>
            </a:r>
            <a:r>
              <a:rPr lang="en-US" altLang="da-DK" sz="1600" b="1" spc="-30" dirty="0">
                <a:solidFill>
                  <a:schemeClr val="tx1"/>
                </a:solidFill>
                <a:latin typeface="Courier New" pitchFamily="49" charset="0"/>
              </a:rPr>
              <a:t> </a:t>
            </a:r>
            <a:r>
              <a:rPr lang="en-US" altLang="da-DK" sz="1600" b="1" spc="-30" dirty="0" err="1">
                <a:solidFill>
                  <a:schemeClr val="tx1"/>
                </a:solidFill>
                <a:latin typeface="Courier New" pitchFamily="49" charset="0"/>
              </a:rPr>
              <a:t>JTetxArea</a:t>
            </a:r>
            <a:r>
              <a:rPr lang="en-US" altLang="da-DK" sz="1600" b="1" spc="-30" dirty="0">
                <a:solidFill>
                  <a:schemeClr val="tx1"/>
                </a:solidFill>
                <a:latin typeface="Courier New" pitchFamily="49" charset="0"/>
              </a:rPr>
              <a:t>(10,</a:t>
            </a:r>
            <a:r>
              <a:rPr lang="en-US" altLang="da-DK" sz="800" b="1" spc="-30" dirty="0">
                <a:solidFill>
                  <a:schemeClr val="tx1"/>
                </a:solidFill>
                <a:latin typeface="Courier New" pitchFamily="49" charset="0"/>
              </a:rPr>
              <a:t> </a:t>
            </a:r>
            <a:r>
              <a:rPr lang="en-US" altLang="da-DK" sz="1600" b="1" spc="-30" dirty="0">
                <a:solidFill>
                  <a:schemeClr val="tx1"/>
                </a:solidFill>
                <a:latin typeface="Courier New" pitchFamily="49" charset="0"/>
              </a:rPr>
              <a:t>25));</a:t>
            </a:r>
            <a:endParaRPr lang="da-DK" altLang="da-DK" sz="1600" b="1" spc="-30" dirty="0">
              <a:solidFill>
                <a:schemeClr val="tx1"/>
              </a:solidFill>
              <a:latin typeface="Courier New" pitchFamily="49" charset="0"/>
            </a:endParaRPr>
          </a:p>
        </p:txBody>
      </p:sp>
      <p:sp>
        <p:nvSpPr>
          <p:cNvPr id="27" name="Text Box 21"/>
          <p:cNvSpPr txBox="1">
            <a:spLocks noChangeArrowheads="1"/>
          </p:cNvSpPr>
          <p:nvPr/>
        </p:nvSpPr>
        <p:spPr bwMode="auto">
          <a:xfrm>
            <a:off x="4505778" y="6105550"/>
            <a:ext cx="1365000" cy="286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50000"/>
              </a:spcBef>
            </a:pPr>
            <a:r>
              <a:rPr lang="da-DK" altLang="da-DK" sz="1400" b="1" dirty="0" smtClean="0">
                <a:solidFill>
                  <a:srgbClr val="FF0000"/>
                </a:solidFill>
              </a:rPr>
              <a:t>Nye klasse</a:t>
            </a:r>
            <a:endParaRPr lang="da-DK" altLang="da-DK" sz="1400" b="1" dirty="0">
              <a:solidFill>
                <a:srgbClr val="FF0000"/>
              </a:solidFill>
            </a:endParaRPr>
          </a:p>
        </p:txBody>
      </p:sp>
      <p:sp>
        <p:nvSpPr>
          <p:cNvPr id="29" name="Line 22"/>
          <p:cNvSpPr>
            <a:spLocks noChangeShapeType="1"/>
          </p:cNvSpPr>
          <p:nvPr/>
        </p:nvSpPr>
        <p:spPr bwMode="auto">
          <a:xfrm flipV="1">
            <a:off x="5296398" y="5892582"/>
            <a:ext cx="0" cy="265376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endParaRPr lang="da-DK"/>
          </a:p>
        </p:txBody>
      </p:sp>
      <p:sp>
        <p:nvSpPr>
          <p:cNvPr id="31" name="Text Box 21"/>
          <p:cNvSpPr txBox="1">
            <a:spLocks noChangeArrowheads="1"/>
          </p:cNvSpPr>
          <p:nvPr/>
        </p:nvSpPr>
        <p:spPr bwMode="auto">
          <a:xfrm>
            <a:off x="6732240" y="6086450"/>
            <a:ext cx="1385465" cy="480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50000"/>
              </a:spcBef>
            </a:pPr>
            <a:r>
              <a:rPr lang="da-DK" altLang="da-DK" sz="1400" b="1" dirty="0" smtClean="0">
                <a:solidFill>
                  <a:srgbClr val="FF0000"/>
                </a:solidFill>
              </a:rPr>
              <a:t>Objekt fra den gamle klasse</a:t>
            </a:r>
            <a:endParaRPr lang="da-DK" altLang="da-DK" sz="1400" b="1" dirty="0">
              <a:solidFill>
                <a:srgbClr val="FF0000"/>
              </a:solidFill>
            </a:endParaRPr>
          </a:p>
        </p:txBody>
      </p:sp>
      <p:sp>
        <p:nvSpPr>
          <p:cNvPr id="33" name="Line 22"/>
          <p:cNvSpPr>
            <a:spLocks noChangeShapeType="1"/>
          </p:cNvSpPr>
          <p:nvPr/>
        </p:nvSpPr>
        <p:spPr bwMode="auto">
          <a:xfrm flipV="1">
            <a:off x="7208561" y="5864387"/>
            <a:ext cx="1516" cy="26863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endParaRPr lang="da-DK"/>
          </a:p>
        </p:txBody>
      </p:sp>
      <p:grpSp>
        <p:nvGrpSpPr>
          <p:cNvPr id="34" name="Group 33"/>
          <p:cNvGrpSpPr/>
          <p:nvPr/>
        </p:nvGrpSpPr>
        <p:grpSpPr>
          <a:xfrm>
            <a:off x="6107866" y="3414081"/>
            <a:ext cx="1800446" cy="1311995"/>
            <a:chOff x="5652120" y="5373216"/>
            <a:chExt cx="1944216" cy="1484784"/>
          </a:xfrm>
        </p:grpSpPr>
        <p:sp>
          <p:nvSpPr>
            <p:cNvPr id="35" name="Rounded Rectangle 34"/>
            <p:cNvSpPr/>
            <p:nvPr/>
          </p:nvSpPr>
          <p:spPr bwMode="auto">
            <a:xfrm>
              <a:off x="5652120" y="5373216"/>
              <a:ext cx="1944216" cy="1484784"/>
            </a:xfrm>
            <a:prstGeom prst="roundRect">
              <a:avLst/>
            </a:prstGeom>
            <a:solidFill>
              <a:srgbClr val="FF7C80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a-DK" sz="2000" b="0" i="0" u="none" strike="noStrike" cap="none" normalizeH="0" baseline="0">
                <a:ln>
                  <a:noFill/>
                </a:ln>
                <a:solidFill>
                  <a:srgbClr val="A50021"/>
                </a:solidFill>
                <a:effectLst/>
                <a:latin typeface="Arial" pitchFamily="-106" charset="0"/>
              </a:endParaRPr>
            </a:p>
          </p:txBody>
        </p:sp>
        <p:sp>
          <p:nvSpPr>
            <p:cNvPr id="36" name="Text Box 21"/>
            <p:cNvSpPr txBox="1">
              <a:spLocks noChangeArrowheads="1"/>
            </p:cNvSpPr>
            <p:nvPr/>
          </p:nvSpPr>
          <p:spPr bwMode="auto">
            <a:xfrm>
              <a:off x="5796136" y="5399572"/>
              <a:ext cx="1512168" cy="2769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da-DK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9pPr>
            </a:lstStyle>
            <a:p>
              <a:pPr algn="ctr" eaLnBrk="1" hangingPunct="1">
                <a:lnSpc>
                  <a:spcPct val="90000"/>
                </a:lnSpc>
                <a:spcBef>
                  <a:spcPct val="50000"/>
                </a:spcBef>
                <a:buFontTx/>
                <a:buNone/>
              </a:pPr>
              <a:r>
                <a:rPr lang="da-DK" altLang="da-DK" sz="1100" b="1" u="sng" dirty="0" smtClean="0">
                  <a:solidFill>
                    <a:schemeClr val="tx1"/>
                  </a:solidFill>
                </a:rPr>
                <a:t>: </a:t>
              </a:r>
              <a:r>
                <a:rPr lang="da-DK" altLang="da-DK" sz="1100" b="1" u="sng" dirty="0" err="1" smtClean="0">
                  <a:solidFill>
                    <a:schemeClr val="tx1"/>
                  </a:solidFill>
                </a:rPr>
                <a:t>JScrollPane</a:t>
              </a:r>
              <a:endParaRPr lang="da-DK" altLang="da-DK" sz="1050" b="1" u="sng" dirty="0">
                <a:solidFill>
                  <a:schemeClr val="tx1"/>
                </a:solidFill>
              </a:endParaRPr>
            </a:p>
          </p:txBody>
        </p:sp>
        <p:sp>
          <p:nvSpPr>
            <p:cNvPr id="37" name="Rounded Rectangle 36"/>
            <p:cNvSpPr/>
            <p:nvPr/>
          </p:nvSpPr>
          <p:spPr bwMode="auto">
            <a:xfrm>
              <a:off x="5984165" y="5735909"/>
              <a:ext cx="1293264" cy="664892"/>
            </a:xfrm>
            <a:prstGeom prst="roundRect">
              <a:avLst/>
            </a:prstGeom>
            <a:solidFill>
              <a:srgbClr val="FFCCCC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a-DK" sz="2000" b="0" i="0" u="none" strike="noStrike" cap="none" normalizeH="0" baseline="0">
                <a:ln>
                  <a:noFill/>
                </a:ln>
                <a:solidFill>
                  <a:srgbClr val="A50021"/>
                </a:solidFill>
                <a:effectLst/>
                <a:latin typeface="Arial" pitchFamily="-106" charset="0"/>
              </a:endParaRPr>
            </a:p>
          </p:txBody>
        </p:sp>
        <p:sp>
          <p:nvSpPr>
            <p:cNvPr id="39" name="Text Box 21"/>
            <p:cNvSpPr txBox="1">
              <a:spLocks noChangeArrowheads="1"/>
            </p:cNvSpPr>
            <p:nvPr/>
          </p:nvSpPr>
          <p:spPr bwMode="auto">
            <a:xfrm>
              <a:off x="5984165" y="5756856"/>
              <a:ext cx="1180123" cy="2769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da-DK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9pPr>
            </a:lstStyle>
            <a:p>
              <a:pPr algn="ctr" eaLnBrk="1" hangingPunct="1">
                <a:lnSpc>
                  <a:spcPct val="90000"/>
                </a:lnSpc>
                <a:spcBef>
                  <a:spcPct val="50000"/>
                </a:spcBef>
                <a:buFontTx/>
                <a:buNone/>
              </a:pPr>
              <a:r>
                <a:rPr lang="da-DK" altLang="da-DK" sz="1100" b="1" u="sng" dirty="0" smtClean="0">
                  <a:solidFill>
                    <a:schemeClr val="tx1"/>
                  </a:solidFill>
                </a:rPr>
                <a:t>: Component</a:t>
              </a:r>
              <a:endParaRPr lang="da-DK" altLang="da-DK" sz="1050" b="1" u="sng" dirty="0">
                <a:solidFill>
                  <a:schemeClr val="tx1"/>
                </a:solidFill>
              </a:endParaRPr>
            </a:p>
          </p:txBody>
        </p:sp>
      </p:grpSp>
      <p:sp>
        <p:nvSpPr>
          <p:cNvPr id="41" name="Text Box 21"/>
          <p:cNvSpPr txBox="1">
            <a:spLocks noChangeArrowheads="1"/>
          </p:cNvSpPr>
          <p:nvPr/>
        </p:nvSpPr>
        <p:spPr bwMode="auto">
          <a:xfrm>
            <a:off x="1241270" y="6019193"/>
            <a:ext cx="3024336" cy="523220"/>
          </a:xfrm>
          <a:prstGeom prst="rect">
            <a:avLst/>
          </a:prstGeom>
          <a:solidFill>
            <a:srgbClr val="CCECFF"/>
          </a:solidFill>
          <a:ln w="28575">
            <a:solidFill>
              <a:srgbClr val="0000FF"/>
            </a:solidFill>
          </a:ln>
          <a:extLst/>
        </p:spPr>
        <p:txBody>
          <a:bodyPr wrap="square">
            <a:spAutoFit/>
          </a:bodyPr>
          <a:lstStyle>
            <a:defPPr>
              <a:defRPr lang="da-DK"/>
            </a:defPPr>
            <a:lvl1pPr eaLnBrk="1" hangingPunct="1">
              <a:spcBef>
                <a:spcPct val="50000"/>
              </a:spcBef>
              <a:buFontTx/>
              <a:buNone/>
              <a:defRPr sz="1400" b="1">
                <a:solidFill>
                  <a:srgbClr val="0000FF"/>
                </a:solidFill>
              </a:defRPr>
            </a:lvl1pPr>
          </a:lstStyle>
          <a:p>
            <a:r>
              <a:rPr lang="da-DK" altLang="da-DK" dirty="0" smtClean="0"/>
              <a:t>I Computerspil 5 opgave 4, skal I lave et tekstfelt med scrollbarer</a:t>
            </a:r>
            <a:endParaRPr lang="da-DK" altLang="da-DK" dirty="0"/>
          </a:p>
        </p:txBody>
      </p:sp>
    </p:spTree>
    <p:extLst>
      <p:ext uri="{BB962C8B-B14F-4D97-AF65-F5344CB8AC3E}">
        <p14:creationId xmlns:p14="http://schemas.microsoft.com/office/powerpoint/2010/main" val="67758342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8424936" cy="682625"/>
          </a:xfrm>
        </p:spPr>
        <p:txBody>
          <a:bodyPr/>
          <a:lstStyle/>
          <a:p>
            <a:r>
              <a:rPr lang="da-DK" altLang="da-DK" sz="3200" dirty="0" err="1" smtClean="0">
                <a:ea typeface="ＭＳ Ｐゴシック" pitchFamily="34" charset="-128"/>
                <a:cs typeface="Arial"/>
              </a:rPr>
              <a:t>Decorator</a:t>
            </a:r>
            <a:r>
              <a:rPr lang="da-DK" altLang="da-DK" sz="3200" dirty="0" smtClean="0">
                <a:ea typeface="ＭＳ Ｐゴシック" pitchFamily="34" charset="-128"/>
                <a:cs typeface="Arial"/>
              </a:rPr>
              <a:t> mønsteret kontra nedarvning</a:t>
            </a:r>
            <a:endParaRPr lang="da-DK" altLang="da-DK" sz="3200" dirty="0">
              <a:ea typeface="ＭＳ Ｐゴシック" pitchFamily="34" charset="-128"/>
            </a:endParaRPr>
          </a:p>
        </p:txBody>
      </p:sp>
      <p:sp>
        <p:nvSpPr>
          <p:cNvPr id="24" name="Rectangle 3"/>
          <p:cNvSpPr txBox="1">
            <a:spLocks noChangeArrowheads="1"/>
          </p:cNvSpPr>
          <p:nvPr/>
        </p:nvSpPr>
        <p:spPr bwMode="auto">
          <a:xfrm>
            <a:off x="395536" y="1072767"/>
            <a:ext cx="8496944" cy="4948521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marL="265113" indent="-265113">
              <a:spcBef>
                <a:spcPts val="1800"/>
              </a:spcBef>
            </a:pPr>
            <a:r>
              <a:rPr lang="da-DK" altLang="da-DK" sz="2000" kern="0" dirty="0" smtClean="0">
                <a:ea typeface="ＭＳ Ｐゴシック" pitchFamily="34" charset="-128"/>
              </a:rPr>
              <a:t>I stedet for at bruge </a:t>
            </a:r>
            <a:r>
              <a:rPr lang="da-DK" altLang="da-DK" sz="2000" kern="0" dirty="0" err="1" smtClean="0">
                <a:ea typeface="ＭＳ Ｐゴシック" pitchFamily="34" charset="-128"/>
              </a:rPr>
              <a:t>Decorator</a:t>
            </a:r>
            <a:r>
              <a:rPr lang="da-DK" altLang="da-DK" sz="2000" kern="0" dirty="0" smtClean="0">
                <a:ea typeface="ＭＳ Ｐゴシック" pitchFamily="34" charset="-128"/>
              </a:rPr>
              <a:t> mønsteret kunne man have udvidet klassen ved hjælp af nedarvning</a:t>
            </a:r>
          </a:p>
          <a:p>
            <a:pPr marL="665163" lvl="1" indent="-265113">
              <a:spcBef>
                <a:spcPts val="300"/>
              </a:spcBef>
            </a:pPr>
            <a:r>
              <a:rPr lang="da-DK" altLang="da-DK" sz="1800" kern="0" dirty="0" smtClean="0">
                <a:ea typeface="ＭＳ Ｐゴシック" pitchFamily="34" charset="-128"/>
              </a:rPr>
              <a:t>F.eks</a:t>
            </a:r>
            <a:r>
              <a:rPr lang="da-DK" altLang="da-DK" sz="1800" kern="0" dirty="0">
                <a:ea typeface="ＭＳ Ｐゴシック" pitchFamily="34" charset="-128"/>
              </a:rPr>
              <a:t>. </a:t>
            </a:r>
            <a:r>
              <a:rPr lang="da-DK" altLang="da-DK" sz="1800" kern="0" dirty="0" smtClean="0">
                <a:ea typeface="ＭＳ Ｐゴシック" pitchFamily="34" charset="-128"/>
              </a:rPr>
              <a:t>kunne vi have </a:t>
            </a:r>
            <a:r>
              <a:rPr lang="da-DK" altLang="da-DK" sz="1800" kern="0" dirty="0">
                <a:ea typeface="ＭＳ Ｐゴシック" pitchFamily="34" charset="-128"/>
              </a:rPr>
              <a:t>lavet en </a:t>
            </a:r>
            <a:r>
              <a:rPr lang="da-DK" altLang="da-DK" sz="1800" kern="0" dirty="0" err="1">
                <a:ea typeface="ＭＳ Ｐゴシック" pitchFamily="34" charset="-128"/>
              </a:rPr>
              <a:t>BufferedFileReader</a:t>
            </a:r>
            <a:r>
              <a:rPr lang="da-DK" altLang="da-DK" sz="1800" kern="0" dirty="0">
                <a:ea typeface="ＭＳ Ｐゴシック" pitchFamily="34" charset="-128"/>
              </a:rPr>
              <a:t> klasse, der er en subklasse af FileReader</a:t>
            </a:r>
          </a:p>
          <a:p>
            <a:pPr marL="265113" lvl="1" indent="-265113">
              <a:spcBef>
                <a:spcPts val="1800"/>
              </a:spcBef>
              <a:buChar char="•"/>
            </a:pPr>
            <a:r>
              <a:rPr lang="da-DK" altLang="da-DK" b="1" kern="0" dirty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Brug af </a:t>
            </a:r>
            <a:r>
              <a:rPr lang="da-DK" altLang="da-DK" b="1" kern="0" dirty="0" err="1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Decorator</a:t>
            </a:r>
            <a:r>
              <a:rPr lang="da-DK" altLang="da-DK" b="1" kern="0" dirty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 mønsteret er </a:t>
            </a:r>
            <a:r>
              <a:rPr lang="da-DK" altLang="da-DK" b="1" kern="0" dirty="0" smtClean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imidlertid langt mere </a:t>
            </a:r>
            <a:r>
              <a:rPr lang="da-DK" altLang="da-DK" b="1" kern="0" dirty="0" smtClean="0">
                <a:solidFill>
                  <a:srgbClr val="008000"/>
                </a:solidFill>
                <a:ea typeface="ＭＳ Ｐゴシック" pitchFamily="34" charset="-128"/>
                <a:cs typeface="ＭＳ Ｐゴシック" pitchFamily="-106" charset="-128"/>
              </a:rPr>
              <a:t>generelt</a:t>
            </a:r>
            <a:endParaRPr lang="da-DK" altLang="da-DK" b="1" kern="0" dirty="0">
              <a:solidFill>
                <a:srgbClr val="008000"/>
              </a:solidFill>
              <a:ea typeface="ＭＳ Ｐゴシック" pitchFamily="34" charset="-128"/>
              <a:cs typeface="ＭＳ Ｐゴシック" pitchFamily="-106" charset="-128"/>
            </a:endParaRPr>
          </a:p>
          <a:p>
            <a:pPr marL="665163" lvl="1" indent="-265113">
              <a:spcBef>
                <a:spcPts val="300"/>
              </a:spcBef>
            </a:pPr>
            <a:r>
              <a:rPr lang="da-DK" sz="1800" kern="0" dirty="0" smtClean="0">
                <a:ea typeface="ＭＳ Ｐゴシック" pitchFamily="34" charset="-128"/>
              </a:rPr>
              <a:t>Reader klassen har mange forskellige subklasser, og ved hjælp af </a:t>
            </a:r>
            <a:r>
              <a:rPr lang="da-DK" sz="1800" kern="0" dirty="0" err="1" smtClean="0">
                <a:ea typeface="ＭＳ Ｐゴシック" pitchFamily="34" charset="-128"/>
              </a:rPr>
              <a:t>Decorator</a:t>
            </a:r>
            <a:r>
              <a:rPr lang="da-DK" sz="1800" kern="0" dirty="0" smtClean="0">
                <a:ea typeface="ＭＳ Ｐゴシック" pitchFamily="34" charset="-128"/>
              </a:rPr>
              <a:t> mønsteret har vi ”i </a:t>
            </a:r>
            <a:r>
              <a:rPr lang="da-DK" sz="1800" kern="0" dirty="0">
                <a:ea typeface="ＭＳ Ｐゴシック" pitchFamily="34" charset="-128"/>
              </a:rPr>
              <a:t>et hug</a:t>
            </a:r>
            <a:r>
              <a:rPr lang="da-DK" sz="1800" kern="0" dirty="0" smtClean="0">
                <a:ea typeface="ＭＳ Ｐゴシック" pitchFamily="34" charset="-128"/>
              </a:rPr>
              <a:t>” dekoreret dem alle (ved hjælp af BufferedReader)</a:t>
            </a:r>
          </a:p>
          <a:p>
            <a:pPr marL="665163" lvl="1" indent="-265113">
              <a:spcBef>
                <a:spcPts val="300"/>
              </a:spcBef>
            </a:pPr>
            <a:r>
              <a:rPr lang="da-DK" altLang="da-DK" sz="1800" kern="0" dirty="0" smtClean="0">
                <a:ea typeface="ＭＳ Ｐゴシック" pitchFamily="34" charset="-128"/>
              </a:rPr>
              <a:t>Analogt </a:t>
            </a:r>
            <a:r>
              <a:rPr lang="da-DK" sz="1800" kern="0" dirty="0">
                <a:ea typeface="ＭＳ Ｐゴシック" pitchFamily="34" charset="-128"/>
              </a:rPr>
              <a:t>har vi ”i et hug” </a:t>
            </a:r>
            <a:r>
              <a:rPr lang="da-DK" sz="1800" kern="0" dirty="0" smtClean="0">
                <a:ea typeface="ＭＳ Ｐゴシック" pitchFamily="34" charset="-128"/>
              </a:rPr>
              <a:t>dekoreret alle Component subklasser </a:t>
            </a:r>
            <a:r>
              <a:rPr lang="da-DK" sz="1800" kern="0" dirty="0">
                <a:ea typeface="ＭＳ Ｐゴシック" pitchFamily="34" charset="-128"/>
              </a:rPr>
              <a:t>(ved hjælp af </a:t>
            </a:r>
            <a:r>
              <a:rPr lang="da-DK" sz="1800" kern="0" dirty="0" err="1" smtClean="0">
                <a:ea typeface="ＭＳ Ｐゴシック" pitchFamily="34" charset="-128"/>
              </a:rPr>
              <a:t>JScrollPane</a:t>
            </a:r>
            <a:r>
              <a:rPr lang="da-DK" sz="1800" kern="0" dirty="0" smtClean="0">
                <a:ea typeface="ＭＳ Ｐゴシック" pitchFamily="34" charset="-128"/>
              </a:rPr>
              <a:t>)</a:t>
            </a:r>
          </a:p>
          <a:p>
            <a:pPr marL="265113" lvl="1" indent="-265113">
              <a:spcBef>
                <a:spcPts val="1800"/>
              </a:spcBef>
              <a:buChar char="•"/>
            </a:pPr>
            <a:r>
              <a:rPr lang="da-DK" altLang="da-DK" b="1" kern="0" dirty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Herudover er </a:t>
            </a:r>
            <a:r>
              <a:rPr lang="da-DK" altLang="da-DK" b="1" kern="0" dirty="0" err="1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Decorator</a:t>
            </a:r>
            <a:r>
              <a:rPr lang="da-DK" altLang="da-DK" b="1" kern="0" dirty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 mønsteret </a:t>
            </a:r>
            <a:r>
              <a:rPr lang="da-DK" altLang="da-DK" b="1" kern="0" dirty="0" smtClean="0">
                <a:solidFill>
                  <a:srgbClr val="008000"/>
                </a:solidFill>
                <a:ea typeface="ＭＳ Ｐゴシック" pitchFamily="34" charset="-128"/>
                <a:cs typeface="ＭＳ Ｐゴシック" pitchFamily="-106" charset="-128"/>
              </a:rPr>
              <a:t>dynamisk</a:t>
            </a:r>
            <a:endParaRPr lang="da-DK" altLang="da-DK" b="1" kern="0" dirty="0">
              <a:solidFill>
                <a:srgbClr val="008000"/>
              </a:solidFill>
              <a:ea typeface="ＭＳ Ｐゴシック" pitchFamily="34" charset="-128"/>
              <a:cs typeface="ＭＳ Ｐゴシック" pitchFamily="-106" charset="-128"/>
            </a:endParaRPr>
          </a:p>
          <a:p>
            <a:pPr marL="665163" lvl="1" indent="-265113">
              <a:spcBef>
                <a:spcPts val="300"/>
              </a:spcBef>
            </a:pPr>
            <a:r>
              <a:rPr lang="da-DK" altLang="da-DK" sz="1800" kern="0" dirty="0" smtClean="0">
                <a:ea typeface="ＭＳ Ｐゴシック" pitchFamily="34" charset="-128"/>
              </a:rPr>
              <a:t>Det tillader, at man på et vilkårligt tidspunkt under programudførelsen kan dekorere et eksisterende objekt og f.eks. forsyne det med scrollbarer</a:t>
            </a:r>
          </a:p>
          <a:p>
            <a:pPr marL="665163" lvl="1" indent="-265113">
              <a:spcBef>
                <a:spcPts val="300"/>
              </a:spcBef>
            </a:pPr>
            <a:r>
              <a:rPr lang="da-DK" altLang="da-DK" sz="1800" kern="0" dirty="0" smtClean="0">
                <a:ea typeface="ＭＳ Ｐゴシック" pitchFamily="34" charset="-128"/>
              </a:rPr>
              <a:t>Det kan man ikke, hvis man bruger nedarvning, idet et eksisterende objekt ikke kan skifte type til en subklasse</a:t>
            </a:r>
          </a:p>
        </p:txBody>
      </p:sp>
      <p:sp>
        <p:nvSpPr>
          <p:cNvPr id="14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8532440" y="6400800"/>
            <a:ext cx="61156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2CA5836E-6711-417F-AF48-31ACC3CF4030}" type="slidenum">
              <a:rPr lang="da-DK" altLang="da-DK" smtClean="0"/>
              <a:pPr>
                <a:defRPr/>
              </a:pPr>
              <a:t>14</a:t>
            </a:fld>
            <a:endParaRPr lang="da-DK" altLang="da-DK" dirty="0"/>
          </a:p>
        </p:txBody>
      </p:sp>
    </p:spTree>
    <p:extLst>
      <p:ext uri="{BB962C8B-B14F-4D97-AF65-F5344CB8AC3E}">
        <p14:creationId xmlns:p14="http://schemas.microsoft.com/office/powerpoint/2010/main" val="67837239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7344816" cy="682625"/>
          </a:xfrm>
        </p:spPr>
        <p:txBody>
          <a:bodyPr/>
          <a:lstStyle/>
          <a:p>
            <a:r>
              <a:rPr lang="da-DK" altLang="da-DK" sz="3200" dirty="0" smtClean="0">
                <a:ea typeface="ＭＳ Ｐゴシック" pitchFamily="34" charset="-128"/>
                <a:cs typeface="Arial"/>
              </a:rPr>
              <a:t>Factory </a:t>
            </a:r>
            <a:r>
              <a:rPr lang="da-DK" altLang="da-DK" sz="3200" dirty="0" err="1" smtClean="0">
                <a:ea typeface="ＭＳ Ｐゴシック" pitchFamily="34" charset="-128"/>
                <a:cs typeface="Arial"/>
              </a:rPr>
              <a:t>method</a:t>
            </a:r>
            <a:r>
              <a:rPr lang="da-DK" altLang="da-DK" sz="3200" dirty="0" smtClean="0">
                <a:ea typeface="ＭＳ Ｐゴシック" pitchFamily="34" charset="-128"/>
                <a:cs typeface="Arial"/>
              </a:rPr>
              <a:t> mønsteret</a:t>
            </a:r>
            <a:endParaRPr lang="da-DK" altLang="da-DK" sz="3200" dirty="0">
              <a:ea typeface="ＭＳ Ｐゴシック" pitchFamily="34" charset="-128"/>
            </a:endParaRPr>
          </a:p>
        </p:txBody>
      </p:sp>
      <p:sp>
        <p:nvSpPr>
          <p:cNvPr id="14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8532440" y="6400800"/>
            <a:ext cx="61156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2CA5836E-6711-417F-AF48-31ACC3CF4030}" type="slidenum">
              <a:rPr lang="da-DK" altLang="da-DK" smtClean="0"/>
              <a:pPr>
                <a:defRPr/>
              </a:pPr>
              <a:t>15</a:t>
            </a:fld>
            <a:endParaRPr lang="da-DK" altLang="da-DK" dirty="0"/>
          </a:p>
        </p:txBody>
      </p:sp>
      <p:sp>
        <p:nvSpPr>
          <p:cNvPr id="21" name="Rectangle 3"/>
          <p:cNvSpPr txBox="1">
            <a:spLocks noChangeArrowheads="1"/>
          </p:cNvSpPr>
          <p:nvPr/>
        </p:nvSpPr>
        <p:spPr bwMode="auto">
          <a:xfrm>
            <a:off x="472006" y="1075593"/>
            <a:ext cx="8492482" cy="5449751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marL="265113" indent="-265113">
              <a:spcBef>
                <a:spcPts val="1800"/>
              </a:spcBef>
            </a:pPr>
            <a:r>
              <a:rPr lang="da-DK" altLang="da-DK" sz="2000" kern="0" dirty="0" smtClean="0">
                <a:ea typeface="ＭＳ Ｐゴシック" pitchFamily="34" charset="-128"/>
              </a:rPr>
              <a:t>Problemet</a:t>
            </a:r>
          </a:p>
          <a:p>
            <a:pPr marL="665163" lvl="1" indent="-265113">
              <a:spcBef>
                <a:spcPts val="600"/>
              </a:spcBef>
            </a:pPr>
            <a:r>
              <a:rPr lang="da-DK" altLang="da-DK" sz="1800" kern="0" dirty="0" smtClean="0">
                <a:ea typeface="ＭＳ Ｐゴシック" pitchFamily="34" charset="-128"/>
              </a:rPr>
              <a:t>Vi har en række klasser, og vil gerne have en </a:t>
            </a:r>
            <a:r>
              <a:rPr lang="da-DK" altLang="da-DK" sz="1800" b="1" kern="0" dirty="0" smtClean="0">
                <a:solidFill>
                  <a:srgbClr val="008000"/>
                </a:solidFill>
                <a:ea typeface="ＭＳ Ｐゴシック" pitchFamily="34" charset="-128"/>
              </a:rPr>
              <a:t>ensartet</a:t>
            </a:r>
            <a:r>
              <a:rPr lang="da-DK" altLang="da-DK" sz="1800" kern="0" dirty="0" smtClean="0">
                <a:ea typeface="ＭＳ Ｐゴシック" pitchFamily="34" charset="-128"/>
              </a:rPr>
              <a:t> måde at skabe nye objekter fra disse klasser</a:t>
            </a:r>
            <a:endParaRPr lang="da-DK" altLang="da-DK" sz="1800" kern="0" dirty="0">
              <a:ea typeface="ＭＳ Ｐゴシック" pitchFamily="34" charset="-128"/>
            </a:endParaRPr>
          </a:p>
          <a:p>
            <a:pPr marL="265113" indent="-265113">
              <a:spcBef>
                <a:spcPts val="1800"/>
              </a:spcBef>
            </a:pPr>
            <a:r>
              <a:rPr lang="da-DK" altLang="da-DK" sz="2000" kern="0" dirty="0" smtClean="0">
                <a:ea typeface="ＭＳ Ｐゴシック" pitchFamily="34" charset="-128"/>
              </a:rPr>
              <a:t>Løsningen</a:t>
            </a:r>
          </a:p>
          <a:p>
            <a:pPr marL="665163" lvl="1" indent="-265113">
              <a:spcBef>
                <a:spcPts val="600"/>
              </a:spcBef>
            </a:pPr>
            <a:r>
              <a:rPr lang="da-DK" altLang="da-DK" sz="1800" kern="0" dirty="0" smtClean="0">
                <a:ea typeface="ＭＳ Ｐゴシック" pitchFamily="34" charset="-128"/>
              </a:rPr>
              <a:t>Vi definerer et </a:t>
            </a:r>
            <a:r>
              <a:rPr lang="da-DK" altLang="da-DK" sz="1800" b="1" kern="0" dirty="0" smtClean="0">
                <a:solidFill>
                  <a:srgbClr val="008000"/>
                </a:solidFill>
                <a:ea typeface="ＭＳ Ｐゴシック" pitchFamily="34" charset="-128"/>
              </a:rPr>
              <a:t>interface</a:t>
            </a:r>
            <a:r>
              <a:rPr lang="da-DK" altLang="da-DK" sz="1800" kern="0" dirty="0" smtClean="0">
                <a:solidFill>
                  <a:srgbClr val="008000"/>
                </a:solidFill>
                <a:ea typeface="ＭＳ Ｐゴシック" pitchFamily="34" charset="-128"/>
              </a:rPr>
              <a:t> </a:t>
            </a:r>
            <a:r>
              <a:rPr lang="da-DK" altLang="da-DK" sz="1800" kern="0" dirty="0" smtClean="0">
                <a:ea typeface="ＭＳ Ｐゴシック" pitchFamily="34" charset="-128"/>
              </a:rPr>
              <a:t>med en </a:t>
            </a:r>
            <a:r>
              <a:rPr lang="da-DK" altLang="da-DK" sz="1800" b="1" kern="0" dirty="0" err="1" smtClean="0">
                <a:solidFill>
                  <a:srgbClr val="008000"/>
                </a:solidFill>
                <a:ea typeface="ＭＳ Ｐゴシック" pitchFamily="34" charset="-128"/>
              </a:rPr>
              <a:t>factory</a:t>
            </a:r>
            <a:r>
              <a:rPr lang="da-DK" altLang="da-DK" sz="1800" b="1" kern="0" dirty="0" smtClean="0">
                <a:solidFill>
                  <a:srgbClr val="008000"/>
                </a:solidFill>
                <a:ea typeface="ＭＳ Ｐゴシック" pitchFamily="34" charset="-128"/>
              </a:rPr>
              <a:t> metode</a:t>
            </a:r>
            <a:r>
              <a:rPr lang="da-DK" altLang="da-DK" sz="1800" kern="0" dirty="0" smtClean="0">
                <a:ea typeface="ＭＳ Ｐゴシック" pitchFamily="34" charset="-128"/>
              </a:rPr>
              <a:t>, der kan skabe de nye objekter</a:t>
            </a:r>
          </a:p>
          <a:p>
            <a:pPr marL="665163" lvl="1" indent="-265113">
              <a:spcBef>
                <a:spcPts val="600"/>
              </a:spcBef>
            </a:pPr>
            <a:r>
              <a:rPr lang="da-DK" altLang="da-DK" sz="1800" kern="0" spc="-40" dirty="0">
                <a:ea typeface="ＭＳ Ｐゴシック" pitchFamily="34" charset="-128"/>
              </a:rPr>
              <a:t>Typen på de skabte objekter, afhænger af </a:t>
            </a:r>
            <a:r>
              <a:rPr lang="da-DK" altLang="da-DK" sz="1800" kern="0" spc="-40" dirty="0" smtClean="0">
                <a:ea typeface="ＭＳ Ｐゴシック" pitchFamily="34" charset="-128"/>
              </a:rPr>
              <a:t>det </a:t>
            </a:r>
            <a:r>
              <a:rPr lang="da-DK" altLang="da-DK" sz="1800" kern="0" spc="-40" dirty="0">
                <a:ea typeface="ＭＳ Ｐゴシック" pitchFamily="34" charset="-128"/>
              </a:rPr>
              <a:t>objekt, der kalder </a:t>
            </a:r>
            <a:r>
              <a:rPr lang="da-DK" altLang="da-DK" sz="1800" kern="0" spc="-40" dirty="0" err="1">
                <a:ea typeface="ＭＳ Ｐゴシック" pitchFamily="34" charset="-128"/>
              </a:rPr>
              <a:t>factory</a:t>
            </a:r>
            <a:r>
              <a:rPr lang="da-DK" altLang="da-DK" sz="1800" kern="0" spc="-40" dirty="0">
                <a:ea typeface="ＭＳ Ｐゴシック" pitchFamily="34" charset="-128"/>
              </a:rPr>
              <a:t> metoden</a:t>
            </a:r>
          </a:p>
          <a:p>
            <a:pPr marL="265113" lvl="1" indent="-265113">
              <a:spcBef>
                <a:spcPts val="1800"/>
              </a:spcBef>
              <a:buChar char="•"/>
            </a:pPr>
            <a:r>
              <a:rPr lang="da-DK" altLang="da-DK" b="1" kern="0" dirty="0" smtClean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Eksempel</a:t>
            </a:r>
          </a:p>
          <a:p>
            <a:pPr marL="665163" lvl="1" indent="-265113">
              <a:spcBef>
                <a:spcPts val="600"/>
              </a:spcBef>
            </a:pPr>
            <a:r>
              <a:rPr lang="da-DK" altLang="da-DK" sz="1800" kern="0" dirty="0">
                <a:ea typeface="ＭＳ Ｐゴシック" pitchFamily="34" charset="-128"/>
              </a:rPr>
              <a:t>I kapitel 12 skabte vi et antal ræve og et antal kaniner</a:t>
            </a:r>
          </a:p>
          <a:p>
            <a:pPr marL="665163" lvl="1" indent="-265113">
              <a:spcBef>
                <a:spcPts val="600"/>
              </a:spcBef>
            </a:pPr>
            <a:r>
              <a:rPr lang="da-DK" altLang="da-DK" sz="1800" kern="0" dirty="0">
                <a:ea typeface="ＭＳ Ｐゴシック" pitchFamily="34" charset="-128"/>
              </a:rPr>
              <a:t>Vi kan definere et </a:t>
            </a:r>
            <a:r>
              <a:rPr lang="da-DK" altLang="da-DK" sz="1800" b="1" kern="0" dirty="0" err="1">
                <a:solidFill>
                  <a:srgbClr val="008000"/>
                </a:solidFill>
                <a:ea typeface="ＭＳ Ｐゴシック" pitchFamily="34" charset="-128"/>
              </a:rPr>
              <a:t>ActorFactory</a:t>
            </a:r>
            <a:r>
              <a:rPr lang="da-DK" altLang="da-DK" sz="1800" b="1" kern="0" dirty="0">
                <a:solidFill>
                  <a:srgbClr val="008000"/>
                </a:solidFill>
                <a:ea typeface="ＭＳ Ｐゴシック" pitchFamily="34" charset="-128"/>
              </a:rPr>
              <a:t> interface</a:t>
            </a:r>
            <a:r>
              <a:rPr lang="da-DK" altLang="da-DK" sz="1800" kern="0" dirty="0">
                <a:ea typeface="ＭＳ Ｐゴシック" pitchFamily="34" charset="-128"/>
              </a:rPr>
              <a:t> og tilhørende klasser </a:t>
            </a:r>
            <a:r>
              <a:rPr lang="da-DK" altLang="da-DK" sz="1800" b="1" kern="0" dirty="0" err="1">
                <a:solidFill>
                  <a:srgbClr val="008000"/>
                </a:solidFill>
                <a:ea typeface="ＭＳ Ｐゴシック" pitchFamily="34" charset="-128"/>
              </a:rPr>
              <a:t>FoxFactory</a:t>
            </a:r>
            <a:r>
              <a:rPr lang="da-DK" altLang="da-DK" sz="1800" kern="0" dirty="0">
                <a:ea typeface="ＭＳ Ｐゴシック" pitchFamily="34" charset="-128"/>
              </a:rPr>
              <a:t> og </a:t>
            </a:r>
            <a:r>
              <a:rPr lang="da-DK" altLang="da-DK" sz="1800" b="1" kern="0" dirty="0" err="1">
                <a:solidFill>
                  <a:srgbClr val="008000"/>
                </a:solidFill>
                <a:ea typeface="ＭＳ Ｐゴシック" pitchFamily="34" charset="-128"/>
              </a:rPr>
              <a:t>RabbitFactory</a:t>
            </a:r>
            <a:r>
              <a:rPr lang="da-DK" altLang="da-DK" sz="1800" kern="0" dirty="0">
                <a:ea typeface="ＭＳ Ｐゴシック" pitchFamily="34" charset="-128"/>
              </a:rPr>
              <a:t>, som implementerer interfacet (en klasse for hver </a:t>
            </a:r>
            <a:r>
              <a:rPr lang="da-DK" altLang="da-DK" sz="1800" kern="0" dirty="0" err="1">
                <a:ea typeface="ＭＳ Ｐゴシック" pitchFamily="34" charset="-128"/>
              </a:rPr>
              <a:t>Actor</a:t>
            </a:r>
            <a:r>
              <a:rPr lang="da-DK" altLang="da-DK" sz="1800" kern="0" dirty="0">
                <a:ea typeface="ＭＳ Ｐゴシック" pitchFamily="34" charset="-128"/>
              </a:rPr>
              <a:t>)</a:t>
            </a:r>
          </a:p>
          <a:p>
            <a:pPr marL="665163" lvl="1" indent="-265113">
              <a:spcBef>
                <a:spcPts val="600"/>
              </a:spcBef>
            </a:pPr>
            <a:r>
              <a:rPr lang="da-DK" altLang="da-DK" sz="1800" kern="0" dirty="0">
                <a:ea typeface="ＭＳ Ｐゴシック" pitchFamily="34" charset="-128"/>
              </a:rPr>
              <a:t>Simulator objektet gemmer en liste af </a:t>
            </a:r>
            <a:r>
              <a:rPr lang="da-DK" altLang="da-DK" sz="1800" kern="0" dirty="0" err="1">
                <a:ea typeface="ＭＳ Ｐゴシック" pitchFamily="34" charset="-128"/>
              </a:rPr>
              <a:t>ActorFactory</a:t>
            </a:r>
            <a:r>
              <a:rPr lang="da-DK" altLang="da-DK" sz="1800" kern="0" dirty="0">
                <a:ea typeface="ＭＳ Ｐゴシック" pitchFamily="34" charset="-128"/>
              </a:rPr>
              <a:t> objekter, og kan bede </a:t>
            </a:r>
            <a:r>
              <a:rPr lang="da-DK" altLang="da-DK" sz="1800" kern="0" spc="-40" dirty="0">
                <a:ea typeface="ＭＳ Ｐゴシック" pitchFamily="34" charset="-128"/>
              </a:rPr>
              <a:t>hver af disse om at skabe et antal objekter (nye dyr af den pågældende slags)</a:t>
            </a:r>
          </a:p>
          <a:p>
            <a:pPr marL="265113" lvl="1" indent="-265113">
              <a:spcBef>
                <a:spcPts val="800"/>
              </a:spcBef>
              <a:buChar char="•"/>
            </a:pPr>
            <a:endParaRPr lang="da-DK" altLang="da-DK" sz="1800" b="1" kern="0" dirty="0">
              <a:solidFill>
                <a:srgbClr val="A50021"/>
              </a:solidFill>
              <a:ea typeface="ＭＳ Ｐゴシック" pitchFamily="34" charset="-128"/>
              <a:cs typeface="ＭＳ Ｐゴシック" pitchFamily="-10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7838872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8640960" cy="682625"/>
          </a:xfrm>
        </p:spPr>
        <p:txBody>
          <a:bodyPr/>
          <a:lstStyle/>
          <a:p>
            <a:r>
              <a:rPr lang="da-DK" altLang="da-DK" sz="3000" dirty="0" smtClean="0">
                <a:ea typeface="ＭＳ Ｐゴシック" pitchFamily="34" charset="-128"/>
                <a:cs typeface="Arial"/>
              </a:rPr>
              <a:t>Factory </a:t>
            </a:r>
            <a:r>
              <a:rPr lang="da-DK" altLang="da-DK" sz="3000" dirty="0" err="1" smtClean="0">
                <a:ea typeface="ＭＳ Ｐゴシック" pitchFamily="34" charset="-128"/>
                <a:cs typeface="Arial"/>
              </a:rPr>
              <a:t>method</a:t>
            </a:r>
            <a:r>
              <a:rPr lang="da-DK" altLang="da-DK" sz="3000" dirty="0" smtClean="0">
                <a:ea typeface="ＭＳ Ｐゴシック" pitchFamily="34" charset="-128"/>
                <a:cs typeface="Arial"/>
              </a:rPr>
              <a:t> mønsteret (Iterator)</a:t>
            </a:r>
            <a:endParaRPr lang="da-DK" altLang="da-DK" sz="3000" dirty="0">
              <a:ea typeface="ＭＳ Ｐゴシック" pitchFamily="34" charset="-128"/>
            </a:endParaRPr>
          </a:p>
        </p:txBody>
      </p:sp>
      <p:sp>
        <p:nvSpPr>
          <p:cNvPr id="14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8532440" y="6400800"/>
            <a:ext cx="61156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2CA5836E-6711-417F-AF48-31ACC3CF4030}" type="slidenum">
              <a:rPr lang="da-DK" altLang="da-DK" smtClean="0"/>
              <a:pPr>
                <a:defRPr/>
              </a:pPr>
              <a:t>16</a:t>
            </a:fld>
            <a:endParaRPr lang="da-DK" altLang="da-DK" dirty="0"/>
          </a:p>
        </p:txBody>
      </p:sp>
      <p:sp>
        <p:nvSpPr>
          <p:cNvPr id="20" name="Text Box 21"/>
          <p:cNvSpPr txBox="1">
            <a:spLocks noChangeArrowheads="1"/>
          </p:cNvSpPr>
          <p:nvPr/>
        </p:nvSpPr>
        <p:spPr bwMode="auto">
          <a:xfrm>
            <a:off x="6154393" y="4221088"/>
            <a:ext cx="2450056" cy="480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50000"/>
              </a:spcBef>
            </a:pPr>
            <a:r>
              <a:rPr lang="da-DK" altLang="da-DK" sz="1400" b="1" dirty="0" smtClean="0">
                <a:solidFill>
                  <a:srgbClr val="FF0000"/>
                </a:solidFill>
              </a:rPr>
              <a:t>Parameteren kan være en vilkårlig objektsamling</a:t>
            </a:r>
            <a:endParaRPr lang="da-DK" altLang="da-DK" sz="1400" b="1" dirty="0">
              <a:solidFill>
                <a:srgbClr val="FF0000"/>
              </a:solidFill>
            </a:endParaRPr>
          </a:p>
        </p:txBody>
      </p:sp>
      <p:sp>
        <p:nvSpPr>
          <p:cNvPr id="21" name="Rectangle 3"/>
          <p:cNvSpPr txBox="1">
            <a:spLocks noChangeArrowheads="1"/>
          </p:cNvSpPr>
          <p:nvPr/>
        </p:nvSpPr>
        <p:spPr bwMode="auto">
          <a:xfrm>
            <a:off x="413792" y="1052736"/>
            <a:ext cx="8572730" cy="1942067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marL="265113" lvl="1" indent="-265113">
              <a:spcBef>
                <a:spcPts val="800"/>
              </a:spcBef>
              <a:buChar char="•"/>
            </a:pPr>
            <a:r>
              <a:rPr lang="da-DK" altLang="da-DK" b="1" kern="0" dirty="0" smtClean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Alle </a:t>
            </a:r>
            <a:r>
              <a:rPr lang="da-DK" altLang="da-DK" b="1" kern="0" dirty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Collection typer har en </a:t>
            </a:r>
            <a:r>
              <a:rPr lang="da-DK" altLang="da-DK" b="1" kern="0" dirty="0">
                <a:solidFill>
                  <a:srgbClr val="008000"/>
                </a:solidFill>
                <a:ea typeface="ＭＳ Ｐゴシック" pitchFamily="34" charset="-128"/>
                <a:cs typeface="ＭＳ Ｐゴシック" pitchFamily="-106" charset="-128"/>
              </a:rPr>
              <a:t>iterator</a:t>
            </a:r>
            <a:r>
              <a:rPr lang="da-DK" altLang="da-DK" b="1" kern="0" dirty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 metode, der returnerer en iterator for den pågældende Collection </a:t>
            </a:r>
            <a:r>
              <a:rPr lang="da-DK" altLang="da-DK" b="1" kern="0" dirty="0" smtClean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type</a:t>
            </a:r>
          </a:p>
          <a:p>
            <a:pPr marL="665163" lvl="1" indent="-265113">
              <a:spcBef>
                <a:spcPts val="600"/>
              </a:spcBef>
            </a:pPr>
            <a:r>
              <a:rPr lang="da-DK" altLang="da-DK" sz="1800" kern="0" dirty="0">
                <a:ea typeface="ＭＳ Ｐゴシック" pitchFamily="34" charset="-128"/>
              </a:rPr>
              <a:t>Collection typen implementerer </a:t>
            </a:r>
            <a:r>
              <a:rPr lang="da-DK" altLang="da-DK" sz="1800" b="1" kern="0" dirty="0" err="1">
                <a:solidFill>
                  <a:srgbClr val="008000"/>
                </a:solidFill>
                <a:ea typeface="ＭＳ Ｐゴシック" pitchFamily="34" charset="-128"/>
              </a:rPr>
              <a:t>Iterable</a:t>
            </a:r>
            <a:r>
              <a:rPr lang="da-DK" altLang="da-DK" sz="1800" kern="0" dirty="0">
                <a:ea typeface="ＭＳ Ｐゴシック" pitchFamily="34" charset="-128"/>
              </a:rPr>
              <a:t> </a:t>
            </a:r>
            <a:r>
              <a:rPr lang="da-DK" altLang="da-DK" sz="1800" kern="0" dirty="0" smtClean="0">
                <a:ea typeface="ＭＳ Ｐゴシック" pitchFamily="34" charset="-128"/>
              </a:rPr>
              <a:t>interfacet ved at implementere </a:t>
            </a:r>
            <a:r>
              <a:rPr lang="da-DK" altLang="da-DK" sz="1800" kern="0" dirty="0">
                <a:ea typeface="ＭＳ Ｐゴシック" pitchFamily="34" charset="-128"/>
              </a:rPr>
              <a:t>en </a:t>
            </a:r>
            <a:r>
              <a:rPr lang="da-DK" altLang="da-DK" sz="1800" b="1" kern="0" dirty="0">
                <a:ea typeface="ＭＳ Ｐゴシック" pitchFamily="34" charset="-128"/>
              </a:rPr>
              <a:t>iterator</a:t>
            </a:r>
            <a:r>
              <a:rPr lang="da-DK" altLang="da-DK" sz="1800" kern="0" dirty="0">
                <a:ea typeface="ＭＳ Ｐゴシック" pitchFamily="34" charset="-128"/>
              </a:rPr>
              <a:t> </a:t>
            </a:r>
            <a:r>
              <a:rPr lang="da-DK" altLang="da-DK" sz="1800" kern="0" dirty="0" smtClean="0">
                <a:ea typeface="ＭＳ Ｐゴシック" pitchFamily="34" charset="-128"/>
              </a:rPr>
              <a:t>metode (som er vores </a:t>
            </a:r>
            <a:r>
              <a:rPr lang="da-DK" altLang="da-DK" sz="1800" kern="0" dirty="0" err="1" smtClean="0">
                <a:ea typeface="ＭＳ Ｐゴシック" pitchFamily="34" charset="-128"/>
              </a:rPr>
              <a:t>factory</a:t>
            </a:r>
            <a:r>
              <a:rPr lang="da-DK" altLang="da-DK" sz="1800" kern="0" dirty="0" smtClean="0">
                <a:ea typeface="ＭＳ Ｐゴシック" pitchFamily="34" charset="-128"/>
              </a:rPr>
              <a:t> </a:t>
            </a:r>
            <a:r>
              <a:rPr lang="da-DK" altLang="da-DK" sz="1800" kern="0" dirty="0" err="1" smtClean="0">
                <a:ea typeface="ＭＳ Ｐゴシック" pitchFamily="34" charset="-128"/>
              </a:rPr>
              <a:t>method</a:t>
            </a:r>
            <a:r>
              <a:rPr lang="da-DK" altLang="da-DK" sz="1800" kern="0" dirty="0" smtClean="0">
                <a:ea typeface="ＭＳ Ｐゴシック" pitchFamily="34" charset="-128"/>
              </a:rPr>
              <a:t>)</a:t>
            </a:r>
            <a:endParaRPr lang="da-DK" altLang="da-DK" sz="1800" kern="0" dirty="0">
              <a:ea typeface="ＭＳ Ｐゴシック" pitchFamily="34" charset="-128"/>
            </a:endParaRPr>
          </a:p>
          <a:p>
            <a:pPr marL="665163" lvl="1" indent="-265113">
              <a:spcBef>
                <a:spcPts val="600"/>
              </a:spcBef>
            </a:pPr>
            <a:r>
              <a:rPr lang="da-DK" altLang="da-DK" sz="1800" b="1" kern="0" dirty="0">
                <a:ea typeface="ＭＳ Ｐゴシック" pitchFamily="34" charset="-128"/>
              </a:rPr>
              <a:t>i</a:t>
            </a:r>
            <a:r>
              <a:rPr lang="da-DK" altLang="da-DK" sz="1800" b="1" kern="0" dirty="0" smtClean="0">
                <a:ea typeface="ＭＳ Ｐゴシック" pitchFamily="34" charset="-128"/>
              </a:rPr>
              <a:t>terator</a:t>
            </a:r>
            <a:r>
              <a:rPr lang="da-DK" altLang="da-DK" sz="1800" kern="0" dirty="0" smtClean="0">
                <a:ea typeface="ＭＳ Ｐゴシック" pitchFamily="34" charset="-128"/>
              </a:rPr>
              <a:t> metoden </a:t>
            </a:r>
            <a:r>
              <a:rPr lang="da-DK" altLang="da-DK" sz="1800" kern="0" dirty="0">
                <a:ea typeface="ＭＳ Ｐゴシック" pitchFamily="34" charset="-128"/>
              </a:rPr>
              <a:t>returnerer en iterator, som kan bruges til at </a:t>
            </a:r>
            <a:r>
              <a:rPr lang="da-DK" altLang="da-DK" sz="1800" kern="0" dirty="0" smtClean="0">
                <a:ea typeface="ＭＳ Ｐゴシック" pitchFamily="34" charset="-128"/>
              </a:rPr>
              <a:t>gennemløbe </a:t>
            </a:r>
            <a:r>
              <a:rPr lang="da-DK" altLang="da-DK" sz="1800" kern="0" dirty="0">
                <a:ea typeface="ＭＳ Ｐゴシック" pitchFamily="34" charset="-128"/>
              </a:rPr>
              <a:t>den pågældende </a:t>
            </a:r>
            <a:r>
              <a:rPr lang="da-DK" altLang="da-DK" sz="1800" kern="0" dirty="0" smtClean="0">
                <a:ea typeface="ＭＳ Ｐゴシック" pitchFamily="34" charset="-128"/>
              </a:rPr>
              <a:t>objektsamling</a:t>
            </a:r>
            <a:endParaRPr lang="da-DK" altLang="da-DK" sz="1800" kern="0" dirty="0">
              <a:ea typeface="ＭＳ Ｐゴシック" pitchFamily="34" charset="-128"/>
            </a:endParaRPr>
          </a:p>
        </p:txBody>
      </p:sp>
      <p:sp>
        <p:nvSpPr>
          <p:cNvPr id="22" name="Text Box 4"/>
          <p:cNvSpPr txBox="1">
            <a:spLocks noChangeArrowheads="1"/>
          </p:cNvSpPr>
          <p:nvPr/>
        </p:nvSpPr>
        <p:spPr bwMode="auto">
          <a:xfrm>
            <a:off x="1152398" y="4721647"/>
            <a:ext cx="5354915" cy="982962"/>
          </a:xfrm>
          <a:prstGeom prst="rect">
            <a:avLst/>
          </a:prstGeom>
          <a:solidFill>
            <a:srgbClr val="FFFFCC"/>
          </a:solidFill>
          <a:ln w="28575">
            <a:solidFill>
              <a:srgbClr val="0000FF"/>
            </a:solidFill>
            <a:miter lim="800000"/>
            <a:headEnd/>
            <a:tailEnd/>
          </a:ln>
          <a:extLst/>
        </p:spPr>
        <p:txBody>
          <a:bodyPr wrap="square" lIns="90000" tIns="46800" rIns="90000" bIns="46800">
            <a:spAutoFit/>
          </a:bodyPr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da-DK" sz="1600" b="1" spc="-100" dirty="0" smtClean="0">
                <a:solidFill>
                  <a:srgbClr val="7030A0"/>
                </a:solidFill>
                <a:latin typeface="Courier New" pitchFamily="49" charset="0"/>
              </a:rPr>
              <a:t>public</a:t>
            </a:r>
            <a:r>
              <a:rPr lang="en-US" altLang="da-DK" sz="1600" b="1" spc="-100" dirty="0" smtClean="0">
                <a:solidFill>
                  <a:schemeClr val="tx1"/>
                </a:solidFill>
                <a:latin typeface="Courier New" pitchFamily="49" charset="0"/>
              </a:rPr>
              <a:t> &lt;</a:t>
            </a:r>
            <a:r>
              <a:rPr lang="en-US" altLang="da-DK" sz="800" b="1" spc="-100" dirty="0" smtClean="0">
                <a:solidFill>
                  <a:schemeClr val="tx1"/>
                </a:solidFill>
                <a:latin typeface="Courier New" pitchFamily="49" charset="0"/>
              </a:rPr>
              <a:t> </a:t>
            </a:r>
            <a:r>
              <a:rPr lang="en-US" altLang="da-DK" sz="1600" b="1" spc="-100" dirty="0" smtClean="0">
                <a:solidFill>
                  <a:schemeClr val="tx1"/>
                </a:solidFill>
                <a:latin typeface="Courier New" pitchFamily="49" charset="0"/>
              </a:rPr>
              <a:t>E</a:t>
            </a:r>
            <a:r>
              <a:rPr lang="en-US" altLang="da-DK" sz="800" b="1" spc="-100" dirty="0" smtClean="0">
                <a:solidFill>
                  <a:schemeClr val="tx1"/>
                </a:solidFill>
                <a:latin typeface="Courier New" pitchFamily="49" charset="0"/>
              </a:rPr>
              <a:t> </a:t>
            </a:r>
            <a:r>
              <a:rPr lang="en-US" altLang="da-DK" sz="1600" b="1" spc="-100" dirty="0" smtClean="0">
                <a:solidFill>
                  <a:schemeClr val="tx1"/>
                </a:solidFill>
                <a:latin typeface="Courier New" pitchFamily="49" charset="0"/>
              </a:rPr>
              <a:t>&gt;</a:t>
            </a:r>
            <a:r>
              <a:rPr lang="en-US" altLang="da-DK" sz="1600" b="1" spc="-100" dirty="0" smtClean="0">
                <a:solidFill>
                  <a:srgbClr val="7030A0"/>
                </a:solidFill>
                <a:latin typeface="Courier New" pitchFamily="49" charset="0"/>
              </a:rPr>
              <a:t> </a:t>
            </a:r>
            <a:r>
              <a:rPr lang="en-US" altLang="da-DK" sz="1600" b="1" spc="-100" dirty="0" smtClean="0">
                <a:solidFill>
                  <a:srgbClr val="FF0000"/>
                </a:solidFill>
                <a:latin typeface="Courier New" pitchFamily="49" charset="0"/>
              </a:rPr>
              <a:t>void</a:t>
            </a:r>
            <a:r>
              <a:rPr lang="en-US" altLang="da-DK" sz="1600" b="1" spc="-100" dirty="0" smtClean="0">
                <a:solidFill>
                  <a:schemeClr val="tx1"/>
                </a:solidFill>
                <a:latin typeface="Courier New" pitchFamily="49" charset="0"/>
              </a:rPr>
              <a:t> process( Collection&lt;</a:t>
            </a:r>
            <a:r>
              <a:rPr lang="en-US" altLang="da-DK" sz="800" b="1" spc="-100" dirty="0">
                <a:solidFill>
                  <a:srgbClr val="000000"/>
                </a:solidFill>
                <a:latin typeface="Courier New" pitchFamily="49" charset="0"/>
              </a:rPr>
              <a:t> </a:t>
            </a:r>
            <a:r>
              <a:rPr lang="en-US" altLang="da-DK" sz="1600" b="1" spc="-100" dirty="0">
                <a:solidFill>
                  <a:srgbClr val="000000"/>
                </a:solidFill>
                <a:latin typeface="Courier New" pitchFamily="49" charset="0"/>
              </a:rPr>
              <a:t>E</a:t>
            </a:r>
            <a:r>
              <a:rPr lang="en-US" altLang="da-DK" sz="800" b="1" spc="-100" dirty="0">
                <a:solidFill>
                  <a:srgbClr val="000000"/>
                </a:solidFill>
                <a:latin typeface="Courier New" pitchFamily="49" charset="0"/>
              </a:rPr>
              <a:t> </a:t>
            </a:r>
            <a:r>
              <a:rPr lang="en-US" altLang="da-DK" sz="1600" b="1" spc="-100" dirty="0" smtClean="0">
                <a:solidFill>
                  <a:schemeClr val="tx1"/>
                </a:solidFill>
                <a:latin typeface="Courier New" pitchFamily="49" charset="0"/>
              </a:rPr>
              <a:t>&gt; </a:t>
            </a:r>
            <a:r>
              <a:rPr lang="en-US" altLang="da-DK" sz="1600" b="1" spc="-100" dirty="0" err="1" smtClean="0">
                <a:solidFill>
                  <a:schemeClr val="tx1"/>
                </a:solidFill>
                <a:latin typeface="Courier New" pitchFamily="49" charset="0"/>
              </a:rPr>
              <a:t>coll</a:t>
            </a:r>
            <a:r>
              <a:rPr lang="da-DK" altLang="da-DK" sz="1600" b="1" spc="-100" dirty="0" smtClean="0">
                <a:solidFill>
                  <a:schemeClr val="tx1"/>
                </a:solidFill>
                <a:latin typeface="Courier New" pitchFamily="49" charset="0"/>
              </a:rPr>
              <a:t>)</a:t>
            </a:r>
            <a:r>
              <a:rPr lang="da-DK" altLang="da-DK" sz="800" b="1" spc="-100" dirty="0" smtClean="0">
                <a:solidFill>
                  <a:schemeClr val="tx1"/>
                </a:solidFill>
                <a:latin typeface="Courier New" pitchFamily="49" charset="0"/>
              </a:rPr>
              <a:t> </a:t>
            </a:r>
            <a:r>
              <a:rPr lang="da-DK" altLang="da-DK" sz="1600" b="1" spc="-100" dirty="0" smtClean="0">
                <a:solidFill>
                  <a:schemeClr val="tx1"/>
                </a:solidFill>
                <a:latin typeface="Courier New" pitchFamily="49" charset="0"/>
              </a:rPr>
              <a:t>{</a:t>
            </a:r>
          </a:p>
          <a:p>
            <a:pPr eaLnBrk="1" hangingPunct="1">
              <a:spcBef>
                <a:spcPts val="400"/>
              </a:spcBef>
            </a:pPr>
            <a:r>
              <a:rPr lang="da-DK" altLang="da-DK" sz="1600" b="1" spc="-60" dirty="0" smtClean="0">
                <a:solidFill>
                  <a:schemeClr val="tx1"/>
                </a:solidFill>
                <a:latin typeface="Courier New" pitchFamily="49" charset="0"/>
              </a:rPr>
              <a:t>  </a:t>
            </a:r>
            <a:r>
              <a:rPr lang="da-DK" altLang="da-DK" sz="1600" b="1" dirty="0" smtClean="0">
                <a:solidFill>
                  <a:schemeClr val="tx1"/>
                </a:solidFill>
                <a:latin typeface="Courier New" pitchFamily="49" charset="0"/>
              </a:rPr>
              <a:t>Iterator&lt;</a:t>
            </a:r>
            <a:r>
              <a:rPr lang="en-US" altLang="da-DK" sz="800" b="1" spc="-100" dirty="0">
                <a:solidFill>
                  <a:srgbClr val="000000"/>
                </a:solidFill>
                <a:latin typeface="Courier New" pitchFamily="49" charset="0"/>
              </a:rPr>
              <a:t> </a:t>
            </a:r>
            <a:r>
              <a:rPr lang="en-US" altLang="da-DK" sz="1600" b="1" spc="-100" dirty="0">
                <a:solidFill>
                  <a:srgbClr val="000000"/>
                </a:solidFill>
                <a:latin typeface="Courier New" pitchFamily="49" charset="0"/>
              </a:rPr>
              <a:t>E</a:t>
            </a:r>
            <a:r>
              <a:rPr lang="en-US" altLang="da-DK" sz="800" b="1" spc="-100" dirty="0">
                <a:solidFill>
                  <a:srgbClr val="000000"/>
                </a:solidFill>
                <a:latin typeface="Courier New" pitchFamily="49" charset="0"/>
              </a:rPr>
              <a:t> </a:t>
            </a:r>
            <a:r>
              <a:rPr lang="da-DK" altLang="da-DK" sz="1600" b="1" dirty="0" smtClean="0">
                <a:solidFill>
                  <a:schemeClr val="tx1"/>
                </a:solidFill>
                <a:latin typeface="Courier New" pitchFamily="49" charset="0"/>
              </a:rPr>
              <a:t>&gt; it = </a:t>
            </a:r>
            <a:r>
              <a:rPr lang="da-DK" altLang="da-DK" sz="1600" b="1" dirty="0" err="1" smtClean="0">
                <a:solidFill>
                  <a:schemeClr val="tx1"/>
                </a:solidFill>
                <a:latin typeface="Courier New" pitchFamily="49" charset="0"/>
              </a:rPr>
              <a:t>coll.iterator</a:t>
            </a:r>
            <a:r>
              <a:rPr lang="da-DK" altLang="da-DK" sz="1600" b="1" dirty="0" smtClean="0">
                <a:solidFill>
                  <a:schemeClr val="tx1"/>
                </a:solidFill>
                <a:latin typeface="Courier New" pitchFamily="49" charset="0"/>
              </a:rPr>
              <a:t>();</a:t>
            </a:r>
          </a:p>
          <a:p>
            <a:pPr eaLnBrk="1" hangingPunct="1">
              <a:lnSpc>
                <a:spcPct val="70000"/>
              </a:lnSpc>
            </a:pPr>
            <a:r>
              <a:rPr lang="da-DK" altLang="da-DK" sz="1600" b="1" spc="-60" dirty="0">
                <a:solidFill>
                  <a:schemeClr val="tx1"/>
                </a:solidFill>
                <a:latin typeface="Courier New" pitchFamily="49" charset="0"/>
              </a:rPr>
              <a:t> </a:t>
            </a:r>
            <a:r>
              <a:rPr lang="da-DK" altLang="da-DK" sz="1600" b="1" spc="-60" dirty="0" smtClean="0">
                <a:solidFill>
                  <a:schemeClr val="tx1"/>
                </a:solidFill>
                <a:latin typeface="Courier New" pitchFamily="49" charset="0"/>
              </a:rPr>
              <a:t> ...</a:t>
            </a:r>
            <a:endParaRPr lang="da-DK" altLang="da-DK" sz="1600" b="1" spc="-60" dirty="0">
              <a:solidFill>
                <a:schemeClr val="tx1"/>
              </a:solidFill>
              <a:latin typeface="Courier New" pitchFamily="49" charset="0"/>
            </a:endParaRPr>
          </a:p>
          <a:p>
            <a:pPr eaLnBrk="1" hangingPunct="1">
              <a:lnSpc>
                <a:spcPct val="70000"/>
              </a:lnSpc>
            </a:pPr>
            <a:r>
              <a:rPr lang="da-DK" altLang="da-DK" sz="1600" b="1" spc="-60" dirty="0" smtClean="0">
                <a:solidFill>
                  <a:schemeClr val="tx1"/>
                </a:solidFill>
                <a:latin typeface="Courier New" pitchFamily="49" charset="0"/>
              </a:rPr>
              <a:t>}</a:t>
            </a:r>
            <a:endParaRPr lang="en-US" altLang="da-DK" sz="1600" b="1" spc="-60" dirty="0" smtClean="0">
              <a:solidFill>
                <a:schemeClr val="tx1"/>
              </a:solidFill>
              <a:latin typeface="Courier New" pitchFamily="49" charset="0"/>
            </a:endParaRPr>
          </a:p>
        </p:txBody>
      </p:sp>
      <p:sp>
        <p:nvSpPr>
          <p:cNvPr id="27" name="Rectangle 28"/>
          <p:cNvSpPr>
            <a:spLocks noChangeArrowheads="1"/>
          </p:cNvSpPr>
          <p:nvPr/>
        </p:nvSpPr>
        <p:spPr bwMode="auto">
          <a:xfrm>
            <a:off x="2111973" y="4782348"/>
            <a:ext cx="211093" cy="218583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anchor="ctr">
            <a:spAutoFit/>
          </a:bodyPr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/>
            <a:endParaRPr lang="en-US" altLang="da-DK" dirty="0"/>
          </a:p>
        </p:txBody>
      </p:sp>
      <p:sp>
        <p:nvSpPr>
          <p:cNvPr id="28" name="Rectangle 28"/>
          <p:cNvSpPr>
            <a:spLocks noChangeArrowheads="1"/>
          </p:cNvSpPr>
          <p:nvPr/>
        </p:nvSpPr>
        <p:spPr bwMode="auto">
          <a:xfrm>
            <a:off x="4004050" y="4788941"/>
            <a:ext cx="1633834" cy="213460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anchor="ctr">
            <a:spAutoFit/>
          </a:bodyPr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/>
            <a:endParaRPr lang="en-US" altLang="da-DK" dirty="0"/>
          </a:p>
        </p:txBody>
      </p:sp>
      <p:sp>
        <p:nvSpPr>
          <p:cNvPr id="29" name="Line 22"/>
          <p:cNvSpPr>
            <a:spLocks noChangeShapeType="1"/>
          </p:cNvSpPr>
          <p:nvPr/>
        </p:nvSpPr>
        <p:spPr bwMode="auto">
          <a:xfrm flipH="1">
            <a:off x="5637884" y="4565331"/>
            <a:ext cx="581335" cy="217017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endParaRPr lang="da-DK"/>
          </a:p>
        </p:txBody>
      </p:sp>
      <p:sp>
        <p:nvSpPr>
          <p:cNvPr id="30" name="Rectangle 28"/>
          <p:cNvSpPr>
            <a:spLocks noChangeArrowheads="1"/>
          </p:cNvSpPr>
          <p:nvPr/>
        </p:nvSpPr>
        <p:spPr bwMode="auto">
          <a:xfrm>
            <a:off x="1434959" y="5070651"/>
            <a:ext cx="4221257" cy="220522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anchor="ctr">
            <a:spAutoFit/>
          </a:bodyPr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/>
            <a:endParaRPr lang="en-US" altLang="da-DK" dirty="0"/>
          </a:p>
        </p:txBody>
      </p:sp>
      <p:sp>
        <p:nvSpPr>
          <p:cNvPr id="31" name="Text Box 21"/>
          <p:cNvSpPr txBox="1">
            <a:spLocks noChangeArrowheads="1"/>
          </p:cNvSpPr>
          <p:nvPr/>
        </p:nvSpPr>
        <p:spPr bwMode="auto">
          <a:xfrm>
            <a:off x="2251136" y="5838954"/>
            <a:ext cx="4913152" cy="480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ts val="400"/>
              </a:spcBef>
            </a:pPr>
            <a:r>
              <a:rPr lang="da-DK" altLang="da-DK" sz="1400" b="1" dirty="0" smtClean="0">
                <a:solidFill>
                  <a:srgbClr val="FF0000"/>
                </a:solidFill>
              </a:rPr>
              <a:t>Ved hjælp af </a:t>
            </a:r>
            <a:r>
              <a:rPr lang="da-DK" altLang="da-DK" sz="1400" b="1" dirty="0" err="1" smtClean="0">
                <a:solidFill>
                  <a:srgbClr val="FF0000"/>
                </a:solidFill>
              </a:rPr>
              <a:t>factory</a:t>
            </a:r>
            <a:r>
              <a:rPr lang="da-DK" altLang="da-DK" sz="1400" b="1" dirty="0" smtClean="0">
                <a:solidFill>
                  <a:srgbClr val="FF0000"/>
                </a:solidFill>
              </a:rPr>
              <a:t> metoden </a:t>
            </a:r>
            <a:r>
              <a:rPr lang="da-DK" altLang="da-DK" sz="1400" b="1" dirty="0" smtClean="0">
                <a:solidFill>
                  <a:srgbClr val="008000"/>
                </a:solidFill>
              </a:rPr>
              <a:t>iterator</a:t>
            </a:r>
            <a:r>
              <a:rPr lang="da-DK" altLang="da-DK" sz="1400" b="1" dirty="0" smtClean="0">
                <a:solidFill>
                  <a:srgbClr val="FF0000"/>
                </a:solidFill>
              </a:rPr>
              <a:t>, får vi en iterator, som kan bruges til at gennemløbe objektsamlingen</a:t>
            </a:r>
            <a:endParaRPr lang="da-DK" altLang="da-DK" sz="1400" b="1" dirty="0">
              <a:solidFill>
                <a:srgbClr val="FF0000"/>
              </a:solidFill>
            </a:endParaRPr>
          </a:p>
        </p:txBody>
      </p:sp>
      <p:sp>
        <p:nvSpPr>
          <p:cNvPr id="32" name="Line 22"/>
          <p:cNvSpPr>
            <a:spLocks noChangeShapeType="1"/>
          </p:cNvSpPr>
          <p:nvPr/>
        </p:nvSpPr>
        <p:spPr bwMode="auto">
          <a:xfrm flipV="1">
            <a:off x="3138047" y="5284641"/>
            <a:ext cx="0" cy="569752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endParaRPr lang="da-DK"/>
          </a:p>
        </p:txBody>
      </p:sp>
      <p:sp>
        <p:nvSpPr>
          <p:cNvPr id="33" name="Text Box 4"/>
          <p:cNvSpPr txBox="1">
            <a:spLocks noChangeArrowheads="1"/>
          </p:cNvSpPr>
          <p:nvPr/>
        </p:nvSpPr>
        <p:spPr bwMode="auto">
          <a:xfrm>
            <a:off x="1170532" y="3068013"/>
            <a:ext cx="4409580" cy="371513"/>
          </a:xfrm>
          <a:prstGeom prst="rect">
            <a:avLst/>
          </a:prstGeom>
          <a:solidFill>
            <a:srgbClr val="FFFFCC"/>
          </a:solidFill>
          <a:ln w="28575">
            <a:solidFill>
              <a:srgbClr val="0000FF"/>
            </a:solidFill>
            <a:miter lim="800000"/>
            <a:headEnd/>
            <a:tailEnd/>
          </a:ln>
          <a:extLst/>
        </p:spPr>
        <p:txBody>
          <a:bodyPr wrap="square" lIns="90000" tIns="46800" rIns="90000" bIns="46800">
            <a:spAutoFit/>
          </a:bodyPr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da-DK" altLang="da-DK" sz="1800" b="1" spc="-100" dirty="0" smtClean="0">
                <a:solidFill>
                  <a:schemeClr val="tx1"/>
                </a:solidFill>
                <a:latin typeface="Courier New" pitchFamily="49" charset="0"/>
              </a:rPr>
              <a:t>Iterator&lt;E&gt; it = </a:t>
            </a:r>
            <a:r>
              <a:rPr lang="da-DK" altLang="da-DK" sz="1800" b="1" spc="-100" dirty="0" err="1" smtClean="0">
                <a:solidFill>
                  <a:schemeClr val="tx1"/>
                </a:solidFill>
                <a:latin typeface="Courier New" pitchFamily="49" charset="0"/>
              </a:rPr>
              <a:t>coll.iterator</a:t>
            </a:r>
            <a:r>
              <a:rPr lang="da-DK" altLang="da-DK" sz="1800" b="1" spc="-100" dirty="0" smtClean="0">
                <a:solidFill>
                  <a:schemeClr val="tx1"/>
                </a:solidFill>
                <a:latin typeface="Courier New" pitchFamily="49" charset="0"/>
              </a:rPr>
              <a:t>();</a:t>
            </a:r>
            <a:endParaRPr lang="en-US" altLang="da-DK" sz="1800" b="1" spc="-60" dirty="0" smtClean="0">
              <a:solidFill>
                <a:schemeClr val="tx1"/>
              </a:solidFill>
              <a:latin typeface="Courier New" pitchFamily="49" charset="0"/>
            </a:endParaRPr>
          </a:p>
        </p:txBody>
      </p:sp>
      <p:sp>
        <p:nvSpPr>
          <p:cNvPr id="34" name="Line 22"/>
          <p:cNvSpPr>
            <a:spLocks noChangeShapeType="1"/>
          </p:cNvSpPr>
          <p:nvPr/>
        </p:nvSpPr>
        <p:spPr bwMode="auto">
          <a:xfrm flipH="1">
            <a:off x="5556846" y="3245795"/>
            <a:ext cx="324036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endParaRPr lang="da-DK"/>
          </a:p>
        </p:txBody>
      </p:sp>
      <p:sp>
        <p:nvSpPr>
          <p:cNvPr id="36" name="Text Box 21"/>
          <p:cNvSpPr txBox="1">
            <a:spLocks noChangeArrowheads="1"/>
          </p:cNvSpPr>
          <p:nvPr/>
        </p:nvSpPr>
        <p:spPr bwMode="auto">
          <a:xfrm>
            <a:off x="5839216" y="2898985"/>
            <a:ext cx="2582542" cy="8679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50000"/>
              </a:spcBef>
            </a:pPr>
            <a:r>
              <a:rPr lang="da-DK" altLang="da-DK" sz="1400" b="1" dirty="0" err="1" smtClean="0">
                <a:solidFill>
                  <a:srgbClr val="FF0000"/>
                </a:solidFill>
              </a:rPr>
              <a:t>coll</a:t>
            </a:r>
            <a:r>
              <a:rPr lang="da-DK" altLang="da-DK" sz="1400" b="1" dirty="0" smtClean="0">
                <a:solidFill>
                  <a:srgbClr val="FF0000"/>
                </a:solidFill>
              </a:rPr>
              <a:t> kan </a:t>
            </a:r>
            <a:r>
              <a:rPr lang="da-DK" altLang="da-DK" sz="1400" b="1" dirty="0" err="1" smtClean="0">
                <a:solidFill>
                  <a:srgbClr val="FF0000"/>
                </a:solidFill>
              </a:rPr>
              <a:t>f.eks</a:t>
            </a:r>
            <a:r>
              <a:rPr lang="da-DK" altLang="da-DK" sz="1400" b="1" dirty="0" smtClean="0">
                <a:solidFill>
                  <a:srgbClr val="FF0000"/>
                </a:solidFill>
              </a:rPr>
              <a:t> være af typen ArrayList&lt;String&gt; eller HashSet&lt;Person&gt;</a:t>
            </a:r>
            <a:br>
              <a:rPr lang="da-DK" altLang="da-DK" sz="1400" b="1" dirty="0" smtClean="0">
                <a:solidFill>
                  <a:srgbClr val="FF0000"/>
                </a:solidFill>
              </a:rPr>
            </a:br>
            <a:r>
              <a:rPr lang="da-DK" altLang="da-DK" sz="1400" b="1" dirty="0" smtClean="0">
                <a:solidFill>
                  <a:srgbClr val="FF0000"/>
                </a:solidFill>
              </a:rPr>
              <a:t>(</a:t>
            </a:r>
            <a:r>
              <a:rPr lang="da-DK" altLang="da-DK" sz="1400" b="1" dirty="0">
                <a:solidFill>
                  <a:srgbClr val="FF0000"/>
                </a:solidFill>
              </a:rPr>
              <a:t>men ikke </a:t>
            </a:r>
            <a:r>
              <a:rPr lang="da-DK" altLang="da-DK" sz="1400" b="1" dirty="0" smtClean="0">
                <a:solidFill>
                  <a:srgbClr val="FF0000"/>
                </a:solidFill>
              </a:rPr>
              <a:t>HashMap&lt;</a:t>
            </a:r>
            <a:r>
              <a:rPr lang="da-DK" altLang="da-DK" sz="1400" b="1" dirty="0" err="1" smtClean="0">
                <a:solidFill>
                  <a:srgbClr val="FF0000"/>
                </a:solidFill>
              </a:rPr>
              <a:t>K,V</a:t>
            </a:r>
            <a:r>
              <a:rPr lang="da-DK" altLang="da-DK" sz="1400" b="1" dirty="0" smtClean="0">
                <a:solidFill>
                  <a:srgbClr val="FF0000"/>
                </a:solidFill>
              </a:rPr>
              <a:t>&gt;)</a:t>
            </a:r>
          </a:p>
        </p:txBody>
      </p:sp>
      <p:sp>
        <p:nvSpPr>
          <p:cNvPr id="37" name="Rectangle 3"/>
          <p:cNvSpPr txBox="1">
            <a:spLocks noChangeArrowheads="1"/>
          </p:cNvSpPr>
          <p:nvPr/>
        </p:nvSpPr>
        <p:spPr bwMode="auto">
          <a:xfrm>
            <a:off x="467544" y="3746257"/>
            <a:ext cx="8064896" cy="646160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marL="265113" lvl="1" indent="-265113">
              <a:spcBef>
                <a:spcPts val="800"/>
              </a:spcBef>
              <a:buChar char="•"/>
            </a:pPr>
            <a:r>
              <a:rPr lang="da-DK" altLang="da-DK" b="1" kern="0" dirty="0" smtClean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Vi kan lave </a:t>
            </a:r>
            <a:r>
              <a:rPr lang="da-DK" altLang="da-DK" b="1" kern="0" dirty="0" smtClean="0">
                <a:solidFill>
                  <a:srgbClr val="008000"/>
                </a:solidFill>
                <a:ea typeface="ＭＳ Ｐゴシック" pitchFamily="34" charset="-128"/>
                <a:cs typeface="ＭＳ Ｐゴシック" pitchFamily="-106" charset="-128"/>
              </a:rPr>
              <a:t>generiske</a:t>
            </a:r>
            <a:r>
              <a:rPr lang="da-DK" altLang="da-DK" b="1" kern="0" dirty="0" smtClean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 metoder, som kan behandle alle slags objektsamlinger</a:t>
            </a:r>
          </a:p>
        </p:txBody>
      </p:sp>
      <p:sp>
        <p:nvSpPr>
          <p:cNvPr id="38" name="Line 22"/>
          <p:cNvSpPr>
            <a:spLocks noChangeShapeType="1"/>
          </p:cNvSpPr>
          <p:nvPr/>
        </p:nvSpPr>
        <p:spPr bwMode="auto">
          <a:xfrm flipH="1">
            <a:off x="2323066" y="4564421"/>
            <a:ext cx="376726" cy="193764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endParaRPr lang="da-DK"/>
          </a:p>
        </p:txBody>
      </p:sp>
      <p:sp>
        <p:nvSpPr>
          <p:cNvPr id="39" name="Text Box 21"/>
          <p:cNvSpPr txBox="1">
            <a:spLocks noChangeArrowheads="1"/>
          </p:cNvSpPr>
          <p:nvPr/>
        </p:nvSpPr>
        <p:spPr bwMode="auto">
          <a:xfrm>
            <a:off x="2652966" y="4349615"/>
            <a:ext cx="642809" cy="286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50000"/>
              </a:spcBef>
            </a:pPr>
            <a:r>
              <a:rPr lang="da-DK" altLang="da-DK" sz="1400" b="1" dirty="0" smtClean="0">
                <a:solidFill>
                  <a:srgbClr val="FF0000"/>
                </a:solidFill>
              </a:rPr>
              <a:t>Type</a:t>
            </a:r>
            <a:endParaRPr lang="da-DK" altLang="da-DK" sz="1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752980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2" grpId="0" animBg="1"/>
      <p:bldP spid="27" grpId="0" animBg="1"/>
      <p:bldP spid="28" grpId="0" animBg="1"/>
      <p:bldP spid="29" grpId="0" animBg="1"/>
      <p:bldP spid="30" grpId="0" animBg="1"/>
      <p:bldP spid="31" grpId="0"/>
      <p:bldP spid="32" grpId="0" animBg="1"/>
      <p:bldP spid="37" grpId="0"/>
      <p:bldP spid="38" grpId="0" animBg="1"/>
      <p:bldP spid="3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7344816" cy="682625"/>
          </a:xfrm>
        </p:spPr>
        <p:txBody>
          <a:bodyPr/>
          <a:lstStyle/>
          <a:p>
            <a:r>
              <a:rPr lang="da-DK" altLang="da-DK" sz="3200" dirty="0" smtClean="0">
                <a:ea typeface="ＭＳ Ｐゴシック" pitchFamily="34" charset="-128"/>
                <a:cs typeface="Arial"/>
              </a:rPr>
              <a:t>Observer mønsteret</a:t>
            </a:r>
            <a:endParaRPr lang="da-DK" altLang="da-DK" sz="3200" dirty="0">
              <a:ea typeface="ＭＳ Ｐゴシック" pitchFamily="34" charset="-128"/>
            </a:endParaRPr>
          </a:p>
        </p:txBody>
      </p:sp>
      <p:sp>
        <p:nvSpPr>
          <p:cNvPr id="24" name="Rectangle 3"/>
          <p:cNvSpPr txBox="1">
            <a:spLocks noChangeArrowheads="1"/>
          </p:cNvSpPr>
          <p:nvPr/>
        </p:nvSpPr>
        <p:spPr bwMode="auto">
          <a:xfrm>
            <a:off x="395536" y="980728"/>
            <a:ext cx="8352928" cy="2088232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marL="265113" indent="-265113">
              <a:spcBef>
                <a:spcPts val="1800"/>
              </a:spcBef>
            </a:pPr>
            <a:r>
              <a:rPr lang="da-DK" altLang="da-DK" sz="2000" kern="0" dirty="0" smtClean="0">
                <a:ea typeface="ＭＳ Ｐゴシック" pitchFamily="34" charset="-128"/>
              </a:rPr>
              <a:t>Problemet</a:t>
            </a:r>
          </a:p>
          <a:p>
            <a:pPr marL="665163" lvl="1" indent="-265113">
              <a:spcBef>
                <a:spcPts val="600"/>
              </a:spcBef>
            </a:pPr>
            <a:r>
              <a:rPr lang="da-DK" altLang="da-DK" sz="1800" kern="0" dirty="0" smtClean="0">
                <a:ea typeface="ＭＳ Ｐゴシック" pitchFamily="34" charset="-128"/>
              </a:rPr>
              <a:t>Vi ønsker at </a:t>
            </a:r>
            <a:r>
              <a:rPr lang="da-DK" altLang="da-DK" sz="1800" b="1" kern="0" dirty="0" smtClean="0">
                <a:solidFill>
                  <a:srgbClr val="008000"/>
                </a:solidFill>
                <a:ea typeface="ＭＳ Ｐゴシック" pitchFamily="34" charset="-128"/>
              </a:rPr>
              <a:t>adskille</a:t>
            </a:r>
            <a:r>
              <a:rPr lang="da-DK" altLang="da-DK" sz="1800" kern="0" dirty="0" smtClean="0">
                <a:ea typeface="ＭＳ Ｐゴシック" pitchFamily="34" charset="-128"/>
              </a:rPr>
              <a:t> et systems interne operationer og tilstand fra dets repræsentation på skærmen (model/</a:t>
            </a:r>
            <a:r>
              <a:rPr lang="da-DK" altLang="da-DK" sz="1800" kern="0" dirty="0" err="1" smtClean="0">
                <a:ea typeface="ＭＳ Ｐゴシック" pitchFamily="34" charset="-128"/>
              </a:rPr>
              <a:t>view</a:t>
            </a:r>
            <a:r>
              <a:rPr lang="da-DK" altLang="da-DK" sz="1800" kern="0" dirty="0" smtClean="0">
                <a:ea typeface="ＭＳ Ｐゴシック" pitchFamily="34" charset="-128"/>
              </a:rPr>
              <a:t> separation) </a:t>
            </a:r>
          </a:p>
          <a:p>
            <a:pPr marL="665163" lvl="1" indent="-265113">
              <a:spcBef>
                <a:spcPts val="600"/>
              </a:spcBef>
            </a:pPr>
            <a:r>
              <a:rPr lang="da-DK" altLang="da-DK" sz="1800" kern="0" dirty="0" smtClean="0">
                <a:ea typeface="ＭＳ Ｐゴシック" pitchFamily="34" charset="-128"/>
              </a:rPr>
              <a:t>Dette vil gøre det lettere, at tilknytte flere forskellige repræsentationer</a:t>
            </a:r>
          </a:p>
          <a:p>
            <a:pPr marL="665163" lvl="1" indent="-265113">
              <a:spcBef>
                <a:spcPts val="600"/>
              </a:spcBef>
            </a:pPr>
            <a:r>
              <a:rPr lang="da-DK" altLang="da-DK" sz="1800" kern="0" dirty="0" smtClean="0">
                <a:ea typeface="ＭＳ Ｐゴシック" pitchFamily="34" charset="-128"/>
              </a:rPr>
              <a:t>Observatørerne </a:t>
            </a:r>
            <a:r>
              <a:rPr lang="da-DK" altLang="da-DK" sz="1800" b="1" kern="0" dirty="0" smtClean="0">
                <a:solidFill>
                  <a:srgbClr val="008000"/>
                </a:solidFill>
                <a:ea typeface="ＭＳ Ｐゴシック" pitchFamily="34" charset="-128"/>
              </a:rPr>
              <a:t>gemmer intet</a:t>
            </a:r>
            <a:r>
              <a:rPr lang="da-DK" altLang="da-DK" sz="1800" kern="0" dirty="0" smtClean="0">
                <a:ea typeface="ＭＳ Ｐゴシック" pitchFamily="34" charset="-128"/>
              </a:rPr>
              <a:t> om systemets tilstand. Denne information får de fra modellen</a:t>
            </a:r>
            <a:endParaRPr lang="da-DK" altLang="da-DK" sz="1800" kern="0" dirty="0">
              <a:ea typeface="ＭＳ Ｐゴシック" pitchFamily="34" charset="-128"/>
            </a:endParaRPr>
          </a:p>
        </p:txBody>
      </p:sp>
      <p:sp>
        <p:nvSpPr>
          <p:cNvPr id="14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8532440" y="6400800"/>
            <a:ext cx="61156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2CA5836E-6711-417F-AF48-31ACC3CF4030}" type="slidenum">
              <a:rPr lang="da-DK" altLang="da-DK" smtClean="0"/>
              <a:pPr>
                <a:defRPr/>
              </a:pPr>
              <a:t>17</a:t>
            </a:fld>
            <a:endParaRPr lang="da-DK" altLang="da-DK" dirty="0"/>
          </a:p>
        </p:txBody>
      </p:sp>
      <p:grpSp>
        <p:nvGrpSpPr>
          <p:cNvPr id="2" name="Group 1"/>
          <p:cNvGrpSpPr/>
          <p:nvPr/>
        </p:nvGrpSpPr>
        <p:grpSpPr>
          <a:xfrm>
            <a:off x="987146" y="3259084"/>
            <a:ext cx="6120680" cy="3482284"/>
            <a:chOff x="827584" y="2483057"/>
            <a:chExt cx="6948264" cy="4186303"/>
          </a:xfrm>
        </p:grpSpPr>
        <p:pic>
          <p:nvPicPr>
            <p:cNvPr id="7" name="Picture 6" descr="fig-15.3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7584" y="2570423"/>
              <a:ext cx="6948264" cy="4098937"/>
            </a:xfrm>
            <a:prstGeom prst="rect">
              <a:avLst/>
            </a:prstGeom>
          </p:spPr>
        </p:pic>
        <p:sp>
          <p:nvSpPr>
            <p:cNvPr id="8" name="Text Box 21"/>
            <p:cNvSpPr txBox="1">
              <a:spLocks noChangeArrowheads="1"/>
            </p:cNvSpPr>
            <p:nvPr/>
          </p:nvSpPr>
          <p:spPr bwMode="auto">
            <a:xfrm>
              <a:off x="3068629" y="2483057"/>
              <a:ext cx="3496621" cy="377400"/>
            </a:xfrm>
            <a:prstGeom prst="rect">
              <a:avLst/>
            </a:prstGeom>
            <a:solidFill>
              <a:srgbClr val="CCECFF"/>
            </a:solidFill>
            <a:ln w="28575">
              <a:solidFill>
                <a:srgbClr val="0000FF"/>
              </a:solidFill>
            </a:ln>
            <a:extLst/>
          </p:spPr>
          <p:txBody>
            <a:bodyPr wrap="square">
              <a:spAutoFit/>
            </a:bodyPr>
            <a:lstStyle>
              <a:defPPr>
                <a:defRPr lang="da-DK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9pPr>
            </a:lstStyle>
            <a:p>
              <a:pPr algn="ctr" eaLnBrk="1" hangingPunct="1">
                <a:lnSpc>
                  <a:spcPct val="90000"/>
                </a:lnSpc>
                <a:spcBef>
                  <a:spcPct val="50000"/>
                </a:spcBef>
                <a:buFontTx/>
                <a:buNone/>
              </a:pPr>
              <a:r>
                <a:rPr lang="da-DK" altLang="da-DK" sz="1600" b="1" dirty="0" smtClean="0">
                  <a:solidFill>
                    <a:srgbClr val="0000FF"/>
                  </a:solidFill>
                </a:rPr>
                <a:t>Tre forskellige observatører</a:t>
              </a:r>
              <a:endParaRPr lang="da-DK" altLang="da-DK" sz="1600" b="1" dirty="0">
                <a:solidFill>
                  <a:srgbClr val="0000FF"/>
                </a:solidFill>
              </a:endParaRPr>
            </a:p>
          </p:txBody>
        </p:sp>
        <p:sp>
          <p:nvSpPr>
            <p:cNvPr id="9" name="Text Box 21"/>
            <p:cNvSpPr txBox="1">
              <a:spLocks noChangeArrowheads="1"/>
            </p:cNvSpPr>
            <p:nvPr/>
          </p:nvSpPr>
          <p:spPr bwMode="auto">
            <a:xfrm>
              <a:off x="5841164" y="5877272"/>
              <a:ext cx="936104" cy="377400"/>
            </a:xfrm>
            <a:prstGeom prst="rect">
              <a:avLst/>
            </a:prstGeom>
            <a:solidFill>
              <a:srgbClr val="CCECFF"/>
            </a:solidFill>
            <a:ln w="28575">
              <a:solidFill>
                <a:srgbClr val="0000FF"/>
              </a:solidFill>
            </a:ln>
            <a:extLst/>
          </p:spPr>
          <p:txBody>
            <a:bodyPr wrap="square">
              <a:spAutoFit/>
            </a:bodyPr>
            <a:lstStyle>
              <a:defPPr>
                <a:defRPr lang="da-DK"/>
              </a:defPPr>
              <a:lvl1pPr algn="ctr" eaLnBrk="1" hangingPunct="1">
                <a:lnSpc>
                  <a:spcPct val="90000"/>
                </a:lnSpc>
                <a:spcBef>
                  <a:spcPct val="50000"/>
                </a:spcBef>
                <a:buFontTx/>
                <a:buNone/>
                <a:defRPr sz="1600" b="1">
                  <a:solidFill>
                    <a:srgbClr val="0000FF"/>
                  </a:solidFill>
                </a:defRPr>
              </a:lvl1pPr>
            </a:lstStyle>
            <a:p>
              <a:r>
                <a:rPr lang="da-DK" altLang="da-DK" dirty="0"/>
                <a:t>Model</a:t>
              </a:r>
            </a:p>
          </p:txBody>
        </p:sp>
        <p:sp>
          <p:nvSpPr>
            <p:cNvPr id="10" name="Line 22"/>
            <p:cNvSpPr>
              <a:spLocks noChangeShapeType="1"/>
            </p:cNvSpPr>
            <p:nvPr/>
          </p:nvSpPr>
          <p:spPr bwMode="auto">
            <a:xfrm flipV="1">
              <a:off x="5244085" y="4765191"/>
              <a:ext cx="891793" cy="67523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 type="triangle" w="lg" len="lg"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da-DK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9pPr>
            </a:lstStyle>
            <a:p>
              <a:endParaRPr lang="da-DK"/>
            </a:p>
          </p:txBody>
        </p:sp>
        <p:sp>
          <p:nvSpPr>
            <p:cNvPr id="11" name="Line 22"/>
            <p:cNvSpPr>
              <a:spLocks noChangeShapeType="1"/>
            </p:cNvSpPr>
            <p:nvPr/>
          </p:nvSpPr>
          <p:spPr bwMode="auto">
            <a:xfrm flipV="1">
              <a:off x="4256176" y="4529272"/>
              <a:ext cx="19246" cy="791247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 type="triangle" w="lg" len="lg"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da-DK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9pPr>
            </a:lstStyle>
            <a:p>
              <a:endParaRPr lang="da-DK"/>
            </a:p>
          </p:txBody>
        </p:sp>
        <p:sp>
          <p:nvSpPr>
            <p:cNvPr id="12" name="Line 22"/>
            <p:cNvSpPr>
              <a:spLocks noChangeShapeType="1"/>
            </p:cNvSpPr>
            <p:nvPr/>
          </p:nvSpPr>
          <p:spPr bwMode="auto">
            <a:xfrm flipH="1" flipV="1">
              <a:off x="2495371" y="4700186"/>
              <a:ext cx="880218" cy="786214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 type="triangle" w="lg" len="lg"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da-DK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9pPr>
            </a:lstStyle>
            <a:p>
              <a:endParaRPr lang="da-DK"/>
            </a:p>
          </p:txBody>
        </p:sp>
        <p:sp>
          <p:nvSpPr>
            <p:cNvPr id="13" name="Text Box 21"/>
            <p:cNvSpPr txBox="1">
              <a:spLocks noChangeArrowheads="1"/>
            </p:cNvSpPr>
            <p:nvPr/>
          </p:nvSpPr>
          <p:spPr bwMode="auto">
            <a:xfrm>
              <a:off x="943278" y="2514193"/>
              <a:ext cx="1992201" cy="310800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>
              <a:defPPr>
                <a:defRPr lang="da-DK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9pPr>
            </a:lstStyle>
            <a:p>
              <a:pPr algn="ctr" eaLnBrk="1" hangingPunct="1">
                <a:lnSpc>
                  <a:spcPct val="90000"/>
                </a:lnSpc>
                <a:spcBef>
                  <a:spcPct val="50000"/>
                </a:spcBef>
                <a:buFontTx/>
                <a:buNone/>
              </a:pPr>
              <a:r>
                <a:rPr lang="da-DK" altLang="da-DK" sz="1200" b="1" dirty="0" smtClean="0">
                  <a:solidFill>
                    <a:srgbClr val="0000FF"/>
                  </a:solidFill>
                </a:rPr>
                <a:t>2-dimensional </a:t>
              </a:r>
              <a:r>
                <a:rPr lang="da-DK" altLang="da-DK" sz="1200" b="1" dirty="0" err="1" smtClean="0">
                  <a:solidFill>
                    <a:srgbClr val="0000FF"/>
                  </a:solidFill>
                </a:rPr>
                <a:t>grid</a:t>
              </a:r>
              <a:endParaRPr lang="da-DK" altLang="da-DK" sz="1200" b="1" dirty="0">
                <a:solidFill>
                  <a:srgbClr val="0000FF"/>
                </a:solidFill>
              </a:endParaRPr>
            </a:p>
          </p:txBody>
        </p:sp>
        <p:sp>
          <p:nvSpPr>
            <p:cNvPr id="15" name="Text Box 21"/>
            <p:cNvSpPr txBox="1">
              <a:spLocks noChangeArrowheads="1"/>
            </p:cNvSpPr>
            <p:nvPr/>
          </p:nvSpPr>
          <p:spPr bwMode="auto">
            <a:xfrm>
              <a:off x="3232119" y="2985091"/>
              <a:ext cx="1634885" cy="310800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>
              <a:defPPr>
                <a:defRPr lang="da-DK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9pPr>
            </a:lstStyle>
            <a:p>
              <a:pPr algn="ctr" eaLnBrk="1" hangingPunct="1">
                <a:lnSpc>
                  <a:spcPct val="90000"/>
                </a:lnSpc>
                <a:spcBef>
                  <a:spcPct val="50000"/>
                </a:spcBef>
                <a:buFontTx/>
                <a:buNone/>
              </a:pPr>
              <a:r>
                <a:rPr lang="da-DK" altLang="da-DK" sz="1200" b="1" dirty="0" smtClean="0">
                  <a:solidFill>
                    <a:srgbClr val="0000FF"/>
                  </a:solidFill>
                </a:rPr>
                <a:t>Funktioner af tid</a:t>
              </a:r>
              <a:endParaRPr lang="da-DK" altLang="da-DK" sz="1200" b="1" dirty="0">
                <a:solidFill>
                  <a:srgbClr val="0000FF"/>
                </a:solidFill>
              </a:endParaRPr>
            </a:p>
          </p:txBody>
        </p:sp>
        <p:sp>
          <p:nvSpPr>
            <p:cNvPr id="16" name="Text Box 21"/>
            <p:cNvSpPr txBox="1">
              <a:spLocks noChangeArrowheads="1"/>
            </p:cNvSpPr>
            <p:nvPr/>
          </p:nvSpPr>
          <p:spPr bwMode="auto">
            <a:xfrm>
              <a:off x="5580112" y="3086600"/>
              <a:ext cx="1692264" cy="310800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>
              <a:defPPr>
                <a:defRPr lang="da-DK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9pPr>
            </a:lstStyle>
            <a:p>
              <a:pPr algn="ctr" eaLnBrk="1" hangingPunct="1">
                <a:lnSpc>
                  <a:spcPct val="90000"/>
                </a:lnSpc>
                <a:spcBef>
                  <a:spcPct val="50000"/>
                </a:spcBef>
                <a:buFontTx/>
                <a:buNone/>
              </a:pPr>
              <a:r>
                <a:rPr lang="da-DK" altLang="da-DK" sz="1200" b="1" dirty="0" smtClean="0">
                  <a:solidFill>
                    <a:srgbClr val="0000FF"/>
                  </a:solidFill>
                </a:rPr>
                <a:t>Søjlediagram</a:t>
              </a:r>
              <a:endParaRPr lang="da-DK" altLang="da-DK" sz="1200" b="1" dirty="0">
                <a:solidFill>
                  <a:srgbClr val="0000FF"/>
                </a:solidFill>
              </a:endParaRPr>
            </a:p>
          </p:txBody>
        </p:sp>
      </p:grpSp>
      <p:sp>
        <p:nvSpPr>
          <p:cNvPr id="17" name="Text Box 21"/>
          <p:cNvSpPr txBox="1">
            <a:spLocks noChangeArrowheads="1"/>
          </p:cNvSpPr>
          <p:nvPr/>
        </p:nvSpPr>
        <p:spPr bwMode="auto">
          <a:xfrm>
            <a:off x="7000225" y="6082487"/>
            <a:ext cx="956151" cy="286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50000"/>
              </a:spcBef>
            </a:pPr>
            <a:r>
              <a:rPr lang="da-DK" altLang="da-DK" sz="1400" b="1" dirty="0" smtClean="0">
                <a:solidFill>
                  <a:srgbClr val="FF0000"/>
                </a:solidFill>
              </a:rPr>
              <a:t>Tilstand</a:t>
            </a:r>
            <a:endParaRPr lang="da-DK" altLang="da-DK" sz="1400" b="1" dirty="0">
              <a:solidFill>
                <a:srgbClr val="FF0000"/>
              </a:solidFill>
            </a:endParaRPr>
          </a:p>
        </p:txBody>
      </p:sp>
      <p:sp>
        <p:nvSpPr>
          <p:cNvPr id="18" name="Line 22"/>
          <p:cNvSpPr>
            <a:spLocks noChangeShapeType="1"/>
          </p:cNvSpPr>
          <p:nvPr/>
        </p:nvSpPr>
        <p:spPr bwMode="auto">
          <a:xfrm>
            <a:off x="1259632" y="5373216"/>
            <a:ext cx="7128792" cy="51818"/>
          </a:xfrm>
          <a:prstGeom prst="line">
            <a:avLst/>
          </a:prstGeom>
          <a:noFill/>
          <a:ln w="28575">
            <a:solidFill>
              <a:srgbClr val="FF0000"/>
            </a:solidFill>
            <a:prstDash val="lgDash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endParaRPr lang="da-DK"/>
          </a:p>
        </p:txBody>
      </p:sp>
      <p:sp>
        <p:nvSpPr>
          <p:cNvPr id="19" name="Text Box 21"/>
          <p:cNvSpPr txBox="1">
            <a:spLocks noChangeArrowheads="1"/>
          </p:cNvSpPr>
          <p:nvPr/>
        </p:nvSpPr>
        <p:spPr bwMode="auto">
          <a:xfrm>
            <a:off x="6951790" y="4254748"/>
            <a:ext cx="1573149" cy="480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algn="ctr" eaLnBrk="1" hangingPunct="1">
              <a:lnSpc>
                <a:spcPct val="90000"/>
              </a:lnSpc>
              <a:spcBef>
                <a:spcPct val="50000"/>
              </a:spcBef>
            </a:pPr>
            <a:r>
              <a:rPr lang="da-DK" altLang="da-DK" sz="1400" b="1" dirty="0" smtClean="0">
                <a:solidFill>
                  <a:srgbClr val="FF0000"/>
                </a:solidFill>
              </a:rPr>
              <a:t>Grafiske repræsentation</a:t>
            </a:r>
            <a:endParaRPr lang="da-DK" altLang="da-DK" sz="1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632871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7272808" cy="682625"/>
          </a:xfrm>
        </p:spPr>
        <p:txBody>
          <a:bodyPr/>
          <a:lstStyle/>
          <a:p>
            <a:r>
              <a:rPr lang="da-DK" altLang="da-DK" sz="3200" dirty="0" smtClean="0">
                <a:ea typeface="ＭＳ Ｐゴシック" pitchFamily="34" charset="-128"/>
                <a:cs typeface="Arial"/>
              </a:rPr>
              <a:t>Observer mønsteret (fortsat)</a:t>
            </a:r>
            <a:endParaRPr lang="da-DK" altLang="da-DK" sz="3200" dirty="0">
              <a:ea typeface="ＭＳ Ｐゴシック" pitchFamily="34" charset="-128"/>
            </a:endParaRPr>
          </a:p>
        </p:txBody>
      </p:sp>
      <p:sp>
        <p:nvSpPr>
          <p:cNvPr id="24" name="Rectangle 3"/>
          <p:cNvSpPr txBox="1">
            <a:spLocks noChangeArrowheads="1"/>
          </p:cNvSpPr>
          <p:nvPr/>
        </p:nvSpPr>
        <p:spPr bwMode="auto">
          <a:xfrm>
            <a:off x="395536" y="1052736"/>
            <a:ext cx="8296524" cy="1008112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marL="265113" indent="-265113">
              <a:spcBef>
                <a:spcPts val="1800"/>
              </a:spcBef>
            </a:pPr>
            <a:r>
              <a:rPr lang="da-DK" altLang="da-DK" sz="2000" kern="0" dirty="0" smtClean="0">
                <a:ea typeface="ＭＳ Ｐゴシック" pitchFamily="34" charset="-128"/>
              </a:rPr>
              <a:t>Løsningen</a:t>
            </a:r>
          </a:p>
        </p:txBody>
      </p:sp>
      <p:sp>
        <p:nvSpPr>
          <p:cNvPr id="14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8532440" y="6400800"/>
            <a:ext cx="61156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2CA5836E-6711-417F-AF48-31ACC3CF4030}" type="slidenum">
              <a:rPr lang="da-DK" altLang="da-DK" smtClean="0"/>
              <a:pPr>
                <a:defRPr/>
              </a:pPr>
              <a:t>18</a:t>
            </a:fld>
            <a:endParaRPr lang="da-DK" altLang="da-DK" dirty="0"/>
          </a:p>
        </p:txBody>
      </p:sp>
      <p:sp>
        <p:nvSpPr>
          <p:cNvPr id="66" name="Rectangle 3"/>
          <p:cNvSpPr txBox="1">
            <a:spLocks noChangeArrowheads="1"/>
          </p:cNvSpPr>
          <p:nvPr/>
        </p:nvSpPr>
        <p:spPr bwMode="auto">
          <a:xfrm>
            <a:off x="288031" y="4780152"/>
            <a:ext cx="8820473" cy="2592288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marL="665163" lvl="1" indent="-265113">
              <a:spcBef>
                <a:spcPts val="600"/>
              </a:spcBef>
            </a:pPr>
            <a:r>
              <a:rPr lang="da-DK" altLang="da-DK" sz="1800" kern="0" dirty="0" smtClean="0">
                <a:ea typeface="ＭＳ Ｐゴシック" pitchFamily="34" charset="-128"/>
              </a:rPr>
              <a:t>Når modellens tilstand ændres, kalder </a:t>
            </a:r>
            <a:r>
              <a:rPr lang="da-DK" altLang="da-DK" sz="1800" b="1" kern="0" dirty="0" smtClean="0">
                <a:solidFill>
                  <a:srgbClr val="008000"/>
                </a:solidFill>
                <a:ea typeface="ＭＳ Ｐゴシック" pitchFamily="34" charset="-128"/>
              </a:rPr>
              <a:t>Model</a:t>
            </a:r>
            <a:r>
              <a:rPr lang="da-DK" altLang="da-DK" sz="1800" kern="0" dirty="0" smtClean="0">
                <a:solidFill>
                  <a:srgbClr val="008000"/>
                </a:solidFill>
                <a:ea typeface="ＭＳ Ｐゴシック" pitchFamily="34" charset="-128"/>
              </a:rPr>
              <a:t> </a:t>
            </a:r>
            <a:r>
              <a:rPr lang="da-DK" altLang="da-DK" sz="1800" kern="0" dirty="0" smtClean="0">
                <a:ea typeface="ＭＳ Ｐゴシック" pitchFamily="34" charset="-128"/>
              </a:rPr>
              <a:t>objektet den nedarvede </a:t>
            </a:r>
            <a:r>
              <a:rPr lang="da-DK" altLang="da-DK" sz="1800" b="1" kern="0" dirty="0" err="1" smtClean="0">
                <a:solidFill>
                  <a:srgbClr val="008000"/>
                </a:solidFill>
                <a:ea typeface="ＭＳ Ｐゴシック" pitchFamily="34" charset="-128"/>
              </a:rPr>
              <a:t>notify</a:t>
            </a:r>
            <a:r>
              <a:rPr lang="da-DK" altLang="da-DK" sz="1800" kern="0" dirty="0" smtClean="0">
                <a:solidFill>
                  <a:srgbClr val="008000"/>
                </a:solidFill>
                <a:ea typeface="ＭＳ Ｐゴシック" pitchFamily="34" charset="-128"/>
              </a:rPr>
              <a:t> </a:t>
            </a:r>
            <a:r>
              <a:rPr lang="da-DK" altLang="da-DK" sz="1800" kern="0" dirty="0" smtClean="0">
                <a:ea typeface="ＭＳ Ｐゴシック" pitchFamily="34" charset="-128"/>
              </a:rPr>
              <a:t>metode fra </a:t>
            </a:r>
            <a:r>
              <a:rPr lang="da-DK" altLang="da-DK" sz="1800" kern="0" dirty="0" err="1" smtClean="0">
                <a:ea typeface="ＭＳ Ｐゴシック" pitchFamily="34" charset="-128"/>
              </a:rPr>
              <a:t>Observable</a:t>
            </a:r>
            <a:r>
              <a:rPr lang="da-DK" altLang="da-DK" sz="1800" kern="0" dirty="0" smtClean="0">
                <a:ea typeface="ＭＳ Ｐゴシック" pitchFamily="34" charset="-128"/>
              </a:rPr>
              <a:t> klassen</a:t>
            </a:r>
          </a:p>
          <a:p>
            <a:pPr marL="665163" lvl="1" indent="-265113">
              <a:spcBef>
                <a:spcPts val="600"/>
              </a:spcBef>
            </a:pPr>
            <a:r>
              <a:rPr lang="da-DK" altLang="da-DK" sz="1800" b="1" kern="0" dirty="0" err="1" smtClean="0">
                <a:solidFill>
                  <a:srgbClr val="008000"/>
                </a:solidFill>
                <a:ea typeface="ＭＳ Ｐゴシック" pitchFamily="34" charset="-128"/>
              </a:rPr>
              <a:t>notify</a:t>
            </a:r>
            <a:r>
              <a:rPr lang="da-DK" altLang="da-DK" sz="1800" kern="0" dirty="0" smtClean="0">
                <a:ea typeface="ＭＳ Ｐゴシック" pitchFamily="34" charset="-128"/>
              </a:rPr>
              <a:t> metoden kalder </a:t>
            </a:r>
            <a:r>
              <a:rPr lang="da-DK" altLang="da-DK" sz="1800" b="1" kern="0" dirty="0" err="1">
                <a:solidFill>
                  <a:srgbClr val="008000"/>
                </a:solidFill>
                <a:ea typeface="ＭＳ Ｐゴシック" pitchFamily="34" charset="-128"/>
              </a:rPr>
              <a:t>update</a:t>
            </a:r>
            <a:r>
              <a:rPr lang="da-DK" altLang="da-DK" sz="1800" kern="0" dirty="0" smtClean="0">
                <a:ea typeface="ＭＳ Ｐゴシック" pitchFamily="34" charset="-128"/>
              </a:rPr>
              <a:t> metoderne i de </a:t>
            </a:r>
            <a:r>
              <a:rPr lang="da-DK" altLang="da-DK" sz="1800" b="1" kern="0" dirty="0" smtClean="0">
                <a:solidFill>
                  <a:srgbClr val="008000"/>
                </a:solidFill>
                <a:ea typeface="ＭＳ Ｐゴシック" pitchFamily="34" charset="-128"/>
              </a:rPr>
              <a:t>tilmeldte </a:t>
            </a:r>
            <a:r>
              <a:rPr lang="da-DK" altLang="da-DK" sz="1800" kern="0" dirty="0" smtClean="0">
                <a:ea typeface="ＭＳ Ｐゴシック" pitchFamily="34" charset="-128"/>
              </a:rPr>
              <a:t>Observer objekter</a:t>
            </a:r>
            <a:br>
              <a:rPr lang="da-DK" altLang="da-DK" sz="1800" kern="0" dirty="0" smtClean="0">
                <a:ea typeface="ＭＳ Ｐゴシック" pitchFamily="34" charset="-128"/>
              </a:rPr>
            </a:br>
            <a:r>
              <a:rPr lang="da-DK" altLang="da-DK" sz="1800" kern="0" dirty="0" smtClean="0">
                <a:ea typeface="ＭＳ Ｐゴシック" pitchFamily="34" charset="-128"/>
              </a:rPr>
              <a:t>(via </a:t>
            </a:r>
            <a:r>
              <a:rPr lang="da-DK" altLang="da-DK" sz="1800" kern="0" dirty="0" err="1" smtClean="0">
                <a:ea typeface="ＭＳ Ｐゴシック" pitchFamily="34" charset="-128"/>
              </a:rPr>
              <a:t>dynamic</a:t>
            </a:r>
            <a:r>
              <a:rPr lang="da-DK" altLang="da-DK" sz="1800" kern="0" dirty="0" smtClean="0">
                <a:ea typeface="ＭＳ Ｐゴシック" pitchFamily="34" charset="-128"/>
              </a:rPr>
              <a:t> </a:t>
            </a:r>
            <a:r>
              <a:rPr lang="da-DK" altLang="da-DK" sz="1800" kern="0" dirty="0" err="1" smtClean="0">
                <a:ea typeface="ＭＳ Ｐゴシック" pitchFamily="34" charset="-128"/>
              </a:rPr>
              <a:t>method</a:t>
            </a:r>
            <a:r>
              <a:rPr lang="da-DK" altLang="da-DK" sz="1800" kern="0" dirty="0" smtClean="0">
                <a:ea typeface="ＭＳ Ｐゴシック" pitchFamily="34" charset="-128"/>
              </a:rPr>
              <a:t> </a:t>
            </a:r>
            <a:r>
              <a:rPr lang="da-DK" altLang="da-DK" sz="1800" kern="0" dirty="0" err="1" smtClean="0">
                <a:ea typeface="ＭＳ Ｐゴシック" pitchFamily="34" charset="-128"/>
              </a:rPr>
              <a:t>lookup</a:t>
            </a:r>
            <a:r>
              <a:rPr lang="da-DK" altLang="da-DK" sz="1800" kern="0" dirty="0" smtClean="0">
                <a:ea typeface="ＭＳ Ｐゴシック" pitchFamily="34" charset="-128"/>
              </a:rPr>
              <a:t>)</a:t>
            </a:r>
          </a:p>
          <a:p>
            <a:pPr marL="665163" lvl="1" indent="-265113">
              <a:spcBef>
                <a:spcPts val="600"/>
              </a:spcBef>
            </a:pPr>
            <a:r>
              <a:rPr lang="da-DK" altLang="da-DK" sz="1800" b="1" kern="0" dirty="0" err="1">
                <a:solidFill>
                  <a:srgbClr val="008000"/>
                </a:solidFill>
                <a:ea typeface="ＭＳ Ｐゴシック" pitchFamily="34" charset="-128"/>
              </a:rPr>
              <a:t>update</a:t>
            </a:r>
            <a:r>
              <a:rPr lang="da-DK" altLang="da-DK" sz="1800" kern="0" dirty="0" smtClean="0">
                <a:ea typeface="ＭＳ Ｐゴシック" pitchFamily="34" charset="-128"/>
              </a:rPr>
              <a:t> metoderne (i de tilmeldte Observer objekter) bruger accessormetoden </a:t>
            </a:r>
            <a:r>
              <a:rPr lang="da-DK" altLang="da-DK" sz="1800" b="1" kern="0" dirty="0" err="1">
                <a:solidFill>
                  <a:srgbClr val="008000"/>
                </a:solidFill>
                <a:ea typeface="ＭＳ Ｐゴシック" pitchFamily="34" charset="-128"/>
              </a:rPr>
              <a:t>getState</a:t>
            </a:r>
            <a:r>
              <a:rPr lang="da-DK" altLang="da-DK" sz="1800" kern="0" dirty="0" smtClean="0">
                <a:ea typeface="ＭＳ Ｐゴシック" pitchFamily="34" charset="-128"/>
              </a:rPr>
              <a:t> til at få information om modellens opdaterede tilstand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951113" y="1484784"/>
            <a:ext cx="5163555" cy="2610328"/>
            <a:chOff x="1743799" y="2132856"/>
            <a:chExt cx="5163555" cy="2610328"/>
          </a:xfrm>
        </p:grpSpPr>
        <p:sp>
          <p:nvSpPr>
            <p:cNvPr id="43" name="Rectangle 42"/>
            <p:cNvSpPr/>
            <p:nvPr/>
          </p:nvSpPr>
          <p:spPr bwMode="auto">
            <a:xfrm>
              <a:off x="5231432" y="4082492"/>
              <a:ext cx="1675922" cy="660692"/>
            </a:xfrm>
            <a:prstGeom prst="rect">
              <a:avLst/>
            </a:prstGeom>
            <a:solidFill>
              <a:srgbClr val="CCFFCC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a-DK" sz="1800" b="0" i="0" u="none" strike="noStrike" cap="none" normalizeH="0" baseline="0">
                <a:ln>
                  <a:noFill/>
                </a:ln>
                <a:solidFill>
                  <a:srgbClr val="A50021"/>
                </a:solidFill>
                <a:effectLst/>
                <a:latin typeface="Arial" pitchFamily="-106" charset="0"/>
              </a:endParaRPr>
            </a:p>
          </p:txBody>
        </p:sp>
        <p:sp>
          <p:nvSpPr>
            <p:cNvPr id="40" name="Rectangle 39"/>
            <p:cNvSpPr/>
            <p:nvPr/>
          </p:nvSpPr>
          <p:spPr bwMode="auto">
            <a:xfrm>
              <a:off x="5117369" y="3963432"/>
              <a:ext cx="1675922" cy="660692"/>
            </a:xfrm>
            <a:prstGeom prst="rect">
              <a:avLst/>
            </a:prstGeom>
            <a:solidFill>
              <a:srgbClr val="CCFFCC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a-DK" sz="1800" b="0" i="0" u="none" strike="noStrike" cap="none" normalizeH="0" baseline="0">
                <a:ln>
                  <a:noFill/>
                </a:ln>
                <a:solidFill>
                  <a:srgbClr val="A50021"/>
                </a:solidFill>
                <a:effectLst/>
                <a:latin typeface="Arial" pitchFamily="-106" charset="0"/>
              </a:endParaRPr>
            </a:p>
          </p:txBody>
        </p:sp>
        <p:grpSp>
          <p:nvGrpSpPr>
            <p:cNvPr id="3" name="Group 2"/>
            <p:cNvGrpSpPr/>
            <p:nvPr/>
          </p:nvGrpSpPr>
          <p:grpSpPr>
            <a:xfrm>
              <a:off x="1743799" y="2132856"/>
              <a:ext cx="4916433" cy="2387931"/>
              <a:chOff x="1743799" y="2199766"/>
              <a:chExt cx="4916433" cy="2387931"/>
            </a:xfrm>
          </p:grpSpPr>
          <p:grpSp>
            <p:nvGrpSpPr>
              <p:cNvPr id="5" name="Group 4"/>
              <p:cNvGrpSpPr/>
              <p:nvPr/>
            </p:nvGrpSpPr>
            <p:grpSpPr>
              <a:xfrm>
                <a:off x="2456791" y="3429000"/>
                <a:ext cx="155017" cy="564703"/>
                <a:chOff x="3090179" y="4980751"/>
                <a:chExt cx="155017" cy="689923"/>
              </a:xfrm>
            </p:grpSpPr>
            <p:cxnSp>
              <p:nvCxnSpPr>
                <p:cNvPr id="28" name="Straight Arrow Connector 27"/>
                <p:cNvCxnSpPr/>
                <p:nvPr/>
              </p:nvCxnSpPr>
              <p:spPr bwMode="auto">
                <a:xfrm>
                  <a:off x="3163876" y="5095215"/>
                  <a:ext cx="1958" cy="575459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30" name="Isosceles Triangle 29"/>
                <p:cNvSpPr/>
                <p:nvPr/>
              </p:nvSpPr>
              <p:spPr bwMode="auto">
                <a:xfrm>
                  <a:off x="3090179" y="4980751"/>
                  <a:ext cx="155017" cy="199206"/>
                </a:xfrm>
                <a:prstGeom prst="triangl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rgbClr val="000066"/>
                  </a:solidFill>
                  <a:prstDash val="solid"/>
                  <a:round/>
                  <a:headEnd type="none" w="med" len="med"/>
                  <a:tailEnd type="triangle" w="med" len="med"/>
                </a:ln>
                <a:effectLst/>
              </p:spPr>
              <p:txBody>
                <a:bodyPr vert="horz" wrap="square" lIns="90000" tIns="46800" rIns="90000" bIns="4680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da-DK" sz="1800" b="0" i="0" u="none" strike="noStrike" cap="none" normalizeH="0" baseline="0">
                    <a:ln>
                      <a:noFill/>
                    </a:ln>
                    <a:solidFill>
                      <a:srgbClr val="A50021"/>
                    </a:solidFill>
                    <a:effectLst/>
                    <a:latin typeface="Arial" pitchFamily="-106" charset="0"/>
                  </a:endParaRPr>
                </a:p>
              </p:txBody>
            </p:sp>
          </p:grpSp>
          <p:grpSp>
            <p:nvGrpSpPr>
              <p:cNvPr id="7" name="Group 6"/>
              <p:cNvGrpSpPr/>
              <p:nvPr/>
            </p:nvGrpSpPr>
            <p:grpSpPr>
              <a:xfrm>
                <a:off x="1763689" y="2199766"/>
                <a:ext cx="1661798" cy="1229234"/>
                <a:chOff x="1698098" y="2852936"/>
                <a:chExt cx="1661798" cy="1229234"/>
              </a:xfrm>
            </p:grpSpPr>
            <p:sp>
              <p:nvSpPr>
                <p:cNvPr id="2" name="Rectangle 1"/>
                <p:cNvSpPr/>
                <p:nvPr/>
              </p:nvSpPr>
              <p:spPr bwMode="auto">
                <a:xfrm>
                  <a:off x="1698098" y="2852936"/>
                  <a:ext cx="1661798" cy="1229234"/>
                </a:xfrm>
                <a:prstGeom prst="rect">
                  <a:avLst/>
                </a:prstGeom>
                <a:solidFill>
                  <a:srgbClr val="CCFFCC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 w="med" len="med"/>
                </a:ln>
                <a:effectLst/>
              </p:spPr>
              <p:txBody>
                <a:bodyPr vert="horz" wrap="square" lIns="90000" tIns="46800" rIns="90000" bIns="4680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da-DK" sz="1800" b="0" i="0" u="none" strike="noStrike" cap="none" normalizeH="0" baseline="0">
                    <a:ln>
                      <a:noFill/>
                    </a:ln>
                    <a:solidFill>
                      <a:srgbClr val="A50021"/>
                    </a:solidFill>
                    <a:effectLst/>
                    <a:latin typeface="Arial" pitchFamily="-106" charset="0"/>
                  </a:endParaRPr>
                </a:p>
              </p:txBody>
            </p:sp>
            <p:sp>
              <p:nvSpPr>
                <p:cNvPr id="16" name="Text Box 21"/>
                <p:cNvSpPr txBox="1">
                  <a:spLocks noChangeArrowheads="1"/>
                </p:cNvSpPr>
                <p:nvPr/>
              </p:nvSpPr>
              <p:spPr bwMode="auto">
                <a:xfrm>
                  <a:off x="1835697" y="2858034"/>
                  <a:ext cx="1401876" cy="45243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defPPr>
                    <a:defRPr lang="da-DK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5pPr>
                  <a:lvl6pPr marL="2286000" algn="l" defTabSz="914400" rtl="0" eaLnBrk="1" latinLnBrk="0" hangingPunct="1"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6pPr>
                  <a:lvl7pPr marL="2743200" algn="l" defTabSz="914400" rtl="0" eaLnBrk="1" latinLnBrk="0" hangingPunct="1"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7pPr>
                  <a:lvl8pPr marL="3200400" algn="l" defTabSz="914400" rtl="0" eaLnBrk="1" latinLnBrk="0" hangingPunct="1"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8pPr>
                  <a:lvl9pPr marL="3657600" algn="l" defTabSz="914400" rtl="0" eaLnBrk="1" latinLnBrk="0" hangingPunct="1"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9pPr>
                </a:lstStyle>
                <a:p>
                  <a:pPr algn="ctr" eaLnBrk="1" hangingPunct="1">
                    <a:lnSpc>
                      <a:spcPct val="90000"/>
                    </a:lnSpc>
                    <a:spcBef>
                      <a:spcPts val="0"/>
                    </a:spcBef>
                    <a:buFontTx/>
                    <a:buNone/>
                  </a:pPr>
                  <a:r>
                    <a:rPr lang="da-DK" altLang="da-DK" sz="1100" b="1" dirty="0" smtClean="0">
                      <a:solidFill>
                        <a:schemeClr val="tx1"/>
                      </a:solidFill>
                    </a:rPr>
                    <a:t>&lt;&lt;abstract&gt;&gt;</a:t>
                  </a:r>
                </a:p>
                <a:p>
                  <a:pPr algn="ctr" eaLnBrk="1" hangingPunct="1">
                    <a:lnSpc>
                      <a:spcPct val="90000"/>
                    </a:lnSpc>
                    <a:spcBef>
                      <a:spcPts val="0"/>
                    </a:spcBef>
                    <a:buFontTx/>
                    <a:buNone/>
                  </a:pPr>
                  <a:r>
                    <a:rPr lang="da-DK" altLang="da-DK" sz="1400" b="1" dirty="0" err="1" smtClean="0">
                      <a:solidFill>
                        <a:schemeClr val="tx1"/>
                      </a:solidFill>
                    </a:rPr>
                    <a:t>Observable</a:t>
                  </a:r>
                  <a:endParaRPr lang="da-DK" altLang="da-DK" sz="14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" name="Text Box 21"/>
                <p:cNvSpPr txBox="1">
                  <a:spLocks noChangeArrowheads="1"/>
                </p:cNvSpPr>
                <p:nvPr/>
              </p:nvSpPr>
              <p:spPr bwMode="auto">
                <a:xfrm>
                  <a:off x="1698098" y="3340301"/>
                  <a:ext cx="1661798" cy="67403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defPPr>
                    <a:defRPr lang="da-DK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5pPr>
                  <a:lvl6pPr marL="2286000" algn="l" defTabSz="914400" rtl="0" eaLnBrk="1" latinLnBrk="0" hangingPunct="1"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6pPr>
                  <a:lvl7pPr marL="2743200" algn="l" defTabSz="914400" rtl="0" eaLnBrk="1" latinLnBrk="0" hangingPunct="1"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7pPr>
                  <a:lvl8pPr marL="3200400" algn="l" defTabSz="914400" rtl="0" eaLnBrk="1" latinLnBrk="0" hangingPunct="1"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8pPr>
                  <a:lvl9pPr marL="3657600" algn="l" defTabSz="914400" rtl="0" eaLnBrk="1" latinLnBrk="0" hangingPunct="1"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9pPr>
                </a:lstStyle>
                <a:p>
                  <a:pPr eaLnBrk="1" hangingPunct="1">
                    <a:lnSpc>
                      <a:spcPct val="90000"/>
                    </a:lnSpc>
                    <a:spcBef>
                      <a:spcPts val="0"/>
                    </a:spcBef>
                    <a:buFontTx/>
                    <a:buNone/>
                  </a:pPr>
                  <a:r>
                    <a:rPr lang="da-DK" altLang="da-DK" sz="1400" b="1" dirty="0" err="1" smtClean="0">
                      <a:solidFill>
                        <a:schemeClr val="tx1"/>
                      </a:solidFill>
                    </a:rPr>
                    <a:t>attach</a:t>
                  </a:r>
                  <a:r>
                    <a:rPr lang="da-DK" altLang="da-DK" sz="1400" b="1" dirty="0" smtClean="0">
                      <a:solidFill>
                        <a:schemeClr val="tx1"/>
                      </a:solidFill>
                    </a:rPr>
                    <a:t>(Observer)</a:t>
                  </a:r>
                </a:p>
                <a:p>
                  <a:pPr>
                    <a:lnSpc>
                      <a:spcPct val="90000"/>
                    </a:lnSpc>
                    <a:spcBef>
                      <a:spcPts val="0"/>
                    </a:spcBef>
                  </a:pPr>
                  <a:r>
                    <a:rPr lang="da-DK" altLang="da-DK" sz="1400" b="1" dirty="0" err="1" smtClean="0">
                      <a:solidFill>
                        <a:schemeClr val="tx1"/>
                      </a:solidFill>
                    </a:rPr>
                    <a:t>detach</a:t>
                  </a:r>
                  <a:r>
                    <a:rPr lang="da-DK" altLang="da-DK" sz="1400" b="1" dirty="0" smtClean="0">
                      <a:solidFill>
                        <a:schemeClr val="tx1"/>
                      </a:solidFill>
                    </a:rPr>
                    <a:t>(Observer</a:t>
                  </a:r>
                  <a:r>
                    <a:rPr lang="da-DK" altLang="da-DK" sz="1400" b="1" dirty="0">
                      <a:solidFill>
                        <a:schemeClr val="tx1"/>
                      </a:solidFill>
                    </a:rPr>
                    <a:t>)</a:t>
                  </a:r>
                </a:p>
                <a:p>
                  <a:pPr eaLnBrk="1" hangingPunct="1">
                    <a:lnSpc>
                      <a:spcPct val="90000"/>
                    </a:lnSpc>
                    <a:spcBef>
                      <a:spcPts val="0"/>
                    </a:spcBef>
                    <a:buFontTx/>
                    <a:buNone/>
                  </a:pPr>
                  <a:r>
                    <a:rPr lang="da-DK" altLang="da-DK" sz="1400" b="1" dirty="0" err="1" smtClean="0">
                      <a:solidFill>
                        <a:srgbClr val="FF0000"/>
                      </a:solidFill>
                    </a:rPr>
                    <a:t>notify</a:t>
                  </a:r>
                  <a:r>
                    <a:rPr lang="da-DK" altLang="da-DK" sz="1400" b="1" dirty="0" smtClean="0">
                      <a:solidFill>
                        <a:srgbClr val="FF0000"/>
                      </a:solidFill>
                    </a:rPr>
                    <a:t>()</a:t>
                  </a:r>
                  <a:endParaRPr lang="da-DK" altLang="da-DK" sz="1400" b="1" dirty="0">
                    <a:solidFill>
                      <a:srgbClr val="FF0000"/>
                    </a:solidFill>
                  </a:endParaRPr>
                </a:p>
              </p:txBody>
            </p:sp>
            <p:cxnSp>
              <p:nvCxnSpPr>
                <p:cNvPr id="31" name="Straight Arrow Connector 30"/>
                <p:cNvCxnSpPr/>
                <p:nvPr/>
              </p:nvCxnSpPr>
              <p:spPr bwMode="auto">
                <a:xfrm flipH="1">
                  <a:off x="1703138" y="3324314"/>
                  <a:ext cx="1646813" cy="10536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grpSp>
            <p:nvGrpSpPr>
              <p:cNvPr id="33" name="Group 32"/>
              <p:cNvGrpSpPr/>
              <p:nvPr/>
            </p:nvGrpSpPr>
            <p:grpSpPr>
              <a:xfrm>
                <a:off x="4991903" y="2199766"/>
                <a:ext cx="1668329" cy="1229234"/>
                <a:chOff x="1691567" y="2852936"/>
                <a:chExt cx="1668329" cy="1229234"/>
              </a:xfrm>
            </p:grpSpPr>
            <p:sp>
              <p:nvSpPr>
                <p:cNvPr id="34" name="Rectangle 33"/>
                <p:cNvSpPr/>
                <p:nvPr/>
              </p:nvSpPr>
              <p:spPr bwMode="auto">
                <a:xfrm>
                  <a:off x="1698098" y="2852936"/>
                  <a:ext cx="1661798" cy="1229234"/>
                </a:xfrm>
                <a:prstGeom prst="rect">
                  <a:avLst/>
                </a:prstGeom>
                <a:solidFill>
                  <a:srgbClr val="CCFFCC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 w="med" len="med"/>
                </a:ln>
                <a:effectLst/>
              </p:spPr>
              <p:txBody>
                <a:bodyPr vert="horz" wrap="square" lIns="90000" tIns="46800" rIns="90000" bIns="4680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da-DK" sz="1800" b="0" i="0" u="none" strike="noStrike" cap="none" normalizeH="0" baseline="0">
                    <a:ln>
                      <a:noFill/>
                    </a:ln>
                    <a:solidFill>
                      <a:srgbClr val="A50021"/>
                    </a:solidFill>
                    <a:effectLst/>
                    <a:latin typeface="Arial" pitchFamily="-106" charset="0"/>
                  </a:endParaRPr>
                </a:p>
              </p:txBody>
            </p:sp>
            <p:sp>
              <p:nvSpPr>
                <p:cNvPr id="35" name="Text Box 21"/>
                <p:cNvSpPr txBox="1">
                  <a:spLocks noChangeArrowheads="1"/>
                </p:cNvSpPr>
                <p:nvPr/>
              </p:nvSpPr>
              <p:spPr bwMode="auto">
                <a:xfrm>
                  <a:off x="1835697" y="2858034"/>
                  <a:ext cx="1401876" cy="45243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defPPr>
                    <a:defRPr lang="da-DK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5pPr>
                  <a:lvl6pPr marL="2286000" algn="l" defTabSz="914400" rtl="0" eaLnBrk="1" latinLnBrk="0" hangingPunct="1"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6pPr>
                  <a:lvl7pPr marL="2743200" algn="l" defTabSz="914400" rtl="0" eaLnBrk="1" latinLnBrk="0" hangingPunct="1"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7pPr>
                  <a:lvl8pPr marL="3200400" algn="l" defTabSz="914400" rtl="0" eaLnBrk="1" latinLnBrk="0" hangingPunct="1"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8pPr>
                  <a:lvl9pPr marL="3657600" algn="l" defTabSz="914400" rtl="0" eaLnBrk="1" latinLnBrk="0" hangingPunct="1"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9pPr>
                </a:lstStyle>
                <a:p>
                  <a:pPr algn="ctr" eaLnBrk="1" hangingPunct="1">
                    <a:lnSpc>
                      <a:spcPct val="90000"/>
                    </a:lnSpc>
                    <a:spcBef>
                      <a:spcPts val="0"/>
                    </a:spcBef>
                    <a:buFontTx/>
                    <a:buNone/>
                  </a:pPr>
                  <a:r>
                    <a:rPr lang="da-DK" altLang="da-DK" sz="1100" b="1" dirty="0" smtClean="0">
                      <a:solidFill>
                        <a:schemeClr val="tx1"/>
                      </a:solidFill>
                    </a:rPr>
                    <a:t>&lt;&lt;abstract&gt;&gt;</a:t>
                  </a:r>
                </a:p>
                <a:p>
                  <a:pPr algn="ctr" eaLnBrk="1" hangingPunct="1">
                    <a:lnSpc>
                      <a:spcPct val="90000"/>
                    </a:lnSpc>
                    <a:spcBef>
                      <a:spcPts val="0"/>
                    </a:spcBef>
                    <a:buFontTx/>
                    <a:buNone/>
                  </a:pPr>
                  <a:r>
                    <a:rPr lang="da-DK" altLang="da-DK" sz="1400" b="1" dirty="0" smtClean="0">
                      <a:solidFill>
                        <a:schemeClr val="tx1"/>
                      </a:solidFill>
                    </a:rPr>
                    <a:t>Observer</a:t>
                  </a:r>
                  <a:endParaRPr lang="da-DK" altLang="da-DK" sz="14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" name="Text Box 21"/>
                <p:cNvSpPr txBox="1">
                  <a:spLocks noChangeArrowheads="1"/>
                </p:cNvSpPr>
                <p:nvPr/>
              </p:nvSpPr>
              <p:spPr bwMode="auto">
                <a:xfrm>
                  <a:off x="1691567" y="3686466"/>
                  <a:ext cx="1661798" cy="28623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defPPr>
                    <a:defRPr lang="da-DK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5pPr>
                  <a:lvl6pPr marL="2286000" algn="l" defTabSz="914400" rtl="0" eaLnBrk="1" latinLnBrk="0" hangingPunct="1"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6pPr>
                  <a:lvl7pPr marL="2743200" algn="l" defTabSz="914400" rtl="0" eaLnBrk="1" latinLnBrk="0" hangingPunct="1"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7pPr>
                  <a:lvl8pPr marL="3200400" algn="l" defTabSz="914400" rtl="0" eaLnBrk="1" latinLnBrk="0" hangingPunct="1"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8pPr>
                  <a:lvl9pPr marL="3657600" algn="l" defTabSz="914400" rtl="0" eaLnBrk="1" latinLnBrk="0" hangingPunct="1"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9pPr>
                </a:lstStyle>
                <a:p>
                  <a:pPr eaLnBrk="1" hangingPunct="1">
                    <a:lnSpc>
                      <a:spcPct val="90000"/>
                    </a:lnSpc>
                    <a:spcBef>
                      <a:spcPts val="0"/>
                    </a:spcBef>
                    <a:buFontTx/>
                    <a:buNone/>
                  </a:pPr>
                  <a:r>
                    <a:rPr lang="da-DK" altLang="da-DK" sz="1400" b="1" dirty="0" err="1" smtClean="0">
                      <a:solidFill>
                        <a:srgbClr val="FF0000"/>
                      </a:solidFill>
                    </a:rPr>
                    <a:t>update</a:t>
                  </a:r>
                  <a:r>
                    <a:rPr lang="da-DK" altLang="da-DK" sz="1400" b="1" dirty="0" smtClean="0">
                      <a:solidFill>
                        <a:srgbClr val="FF0000"/>
                      </a:solidFill>
                    </a:rPr>
                    <a:t>()</a:t>
                  </a:r>
                  <a:endParaRPr lang="da-DK" altLang="da-DK" sz="1400" b="1" dirty="0">
                    <a:solidFill>
                      <a:srgbClr val="FF0000"/>
                    </a:solidFill>
                  </a:endParaRPr>
                </a:p>
              </p:txBody>
            </p:sp>
            <p:cxnSp>
              <p:nvCxnSpPr>
                <p:cNvPr id="37" name="Straight Arrow Connector 36"/>
                <p:cNvCxnSpPr/>
                <p:nvPr/>
              </p:nvCxnSpPr>
              <p:spPr bwMode="auto">
                <a:xfrm flipH="1">
                  <a:off x="1703138" y="3324314"/>
                  <a:ext cx="1646813" cy="10536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grpSp>
            <p:nvGrpSpPr>
              <p:cNvPr id="39" name="Group 38"/>
              <p:cNvGrpSpPr/>
              <p:nvPr/>
            </p:nvGrpSpPr>
            <p:grpSpPr>
              <a:xfrm>
                <a:off x="1753743" y="3905431"/>
                <a:ext cx="1664959" cy="682266"/>
                <a:chOff x="1698097" y="2753303"/>
                <a:chExt cx="1664959" cy="682266"/>
              </a:xfrm>
            </p:grpSpPr>
            <p:sp>
              <p:nvSpPr>
                <p:cNvPr id="41" name="Rectangle 40"/>
                <p:cNvSpPr/>
                <p:nvPr/>
              </p:nvSpPr>
              <p:spPr bwMode="auto">
                <a:xfrm>
                  <a:off x="1698097" y="2753303"/>
                  <a:ext cx="1664959" cy="682266"/>
                </a:xfrm>
                <a:prstGeom prst="rect">
                  <a:avLst/>
                </a:prstGeom>
                <a:solidFill>
                  <a:srgbClr val="CCFFCC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 w="med" len="med"/>
                </a:ln>
                <a:effectLst/>
              </p:spPr>
              <p:txBody>
                <a:bodyPr vert="horz" wrap="square" lIns="90000" tIns="46800" rIns="90000" bIns="4680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da-DK" sz="1800" b="0" i="0" u="none" strike="noStrike" cap="none" normalizeH="0" baseline="0">
                    <a:ln>
                      <a:noFill/>
                    </a:ln>
                    <a:solidFill>
                      <a:srgbClr val="A50021"/>
                    </a:solidFill>
                    <a:effectLst/>
                    <a:latin typeface="Arial" pitchFamily="-106" charset="0"/>
                  </a:endParaRPr>
                </a:p>
              </p:txBody>
            </p:sp>
            <p:sp>
              <p:nvSpPr>
                <p:cNvPr id="42" name="Text Box 21"/>
                <p:cNvSpPr txBox="1">
                  <a:spLocks noChangeArrowheads="1"/>
                </p:cNvSpPr>
                <p:nvPr/>
              </p:nvSpPr>
              <p:spPr bwMode="auto">
                <a:xfrm>
                  <a:off x="1818114" y="2799792"/>
                  <a:ext cx="1401876" cy="28623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defPPr>
                    <a:defRPr lang="da-DK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5pPr>
                  <a:lvl6pPr marL="2286000" algn="l" defTabSz="914400" rtl="0" eaLnBrk="1" latinLnBrk="0" hangingPunct="1"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6pPr>
                  <a:lvl7pPr marL="2743200" algn="l" defTabSz="914400" rtl="0" eaLnBrk="1" latinLnBrk="0" hangingPunct="1"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7pPr>
                  <a:lvl8pPr marL="3200400" algn="l" defTabSz="914400" rtl="0" eaLnBrk="1" latinLnBrk="0" hangingPunct="1"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8pPr>
                  <a:lvl9pPr marL="3657600" algn="l" defTabSz="914400" rtl="0" eaLnBrk="1" latinLnBrk="0" hangingPunct="1"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9pPr>
                </a:lstStyle>
                <a:p>
                  <a:pPr algn="ctr" eaLnBrk="1" hangingPunct="1">
                    <a:lnSpc>
                      <a:spcPct val="90000"/>
                    </a:lnSpc>
                    <a:spcBef>
                      <a:spcPts val="0"/>
                    </a:spcBef>
                    <a:buFontTx/>
                    <a:buNone/>
                  </a:pPr>
                  <a:r>
                    <a:rPr lang="da-DK" altLang="da-DK" sz="1400" b="1" dirty="0" smtClean="0">
                      <a:solidFill>
                        <a:schemeClr val="tx1"/>
                      </a:solidFill>
                    </a:rPr>
                    <a:t>Model</a:t>
                  </a:r>
                  <a:endParaRPr lang="da-DK" altLang="da-DK" sz="1400" b="1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4" name="Straight Arrow Connector 43"/>
                <p:cNvCxnSpPr/>
                <p:nvPr/>
              </p:nvCxnSpPr>
              <p:spPr bwMode="auto">
                <a:xfrm flipH="1">
                  <a:off x="1703138" y="3148822"/>
                  <a:ext cx="1646813" cy="10536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grpSp>
            <p:nvGrpSpPr>
              <p:cNvPr id="49" name="Group 48"/>
              <p:cNvGrpSpPr/>
              <p:nvPr/>
            </p:nvGrpSpPr>
            <p:grpSpPr>
              <a:xfrm>
                <a:off x="4980674" y="3924193"/>
                <a:ext cx="1675922" cy="660692"/>
                <a:chOff x="1690283" y="2766967"/>
                <a:chExt cx="1675922" cy="660692"/>
              </a:xfrm>
            </p:grpSpPr>
            <p:sp>
              <p:nvSpPr>
                <p:cNvPr id="52" name="Rectangle 51"/>
                <p:cNvSpPr/>
                <p:nvPr/>
              </p:nvSpPr>
              <p:spPr bwMode="auto">
                <a:xfrm>
                  <a:off x="1690283" y="2766967"/>
                  <a:ext cx="1675922" cy="660692"/>
                </a:xfrm>
                <a:prstGeom prst="rect">
                  <a:avLst/>
                </a:prstGeom>
                <a:solidFill>
                  <a:srgbClr val="CCFFCC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 w="med" len="med"/>
                </a:ln>
                <a:effectLst/>
              </p:spPr>
              <p:txBody>
                <a:bodyPr vert="horz" wrap="square" lIns="90000" tIns="46800" rIns="90000" bIns="4680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da-DK" sz="1800" b="0" i="0" u="none" strike="noStrike" cap="none" normalizeH="0" baseline="0">
                    <a:ln>
                      <a:noFill/>
                    </a:ln>
                    <a:solidFill>
                      <a:srgbClr val="A50021"/>
                    </a:solidFill>
                    <a:effectLst/>
                    <a:latin typeface="Arial" pitchFamily="-106" charset="0"/>
                  </a:endParaRPr>
                </a:p>
              </p:txBody>
            </p:sp>
            <p:sp>
              <p:nvSpPr>
                <p:cNvPr id="58" name="Text Box 21"/>
                <p:cNvSpPr txBox="1">
                  <a:spLocks noChangeArrowheads="1"/>
                </p:cNvSpPr>
                <p:nvPr/>
              </p:nvSpPr>
              <p:spPr bwMode="auto">
                <a:xfrm>
                  <a:off x="1835697" y="2772065"/>
                  <a:ext cx="1401876" cy="28623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defPPr>
                    <a:defRPr lang="da-DK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5pPr>
                  <a:lvl6pPr marL="2286000" algn="l" defTabSz="914400" rtl="0" eaLnBrk="1" latinLnBrk="0" hangingPunct="1"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6pPr>
                  <a:lvl7pPr marL="2743200" algn="l" defTabSz="914400" rtl="0" eaLnBrk="1" latinLnBrk="0" hangingPunct="1"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7pPr>
                  <a:lvl8pPr marL="3200400" algn="l" defTabSz="914400" rtl="0" eaLnBrk="1" latinLnBrk="0" hangingPunct="1"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8pPr>
                  <a:lvl9pPr marL="3657600" algn="l" defTabSz="914400" rtl="0" eaLnBrk="1" latinLnBrk="0" hangingPunct="1"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9pPr>
                </a:lstStyle>
                <a:p>
                  <a:pPr algn="ctr" eaLnBrk="1" hangingPunct="1">
                    <a:lnSpc>
                      <a:spcPct val="90000"/>
                    </a:lnSpc>
                    <a:spcBef>
                      <a:spcPts val="0"/>
                    </a:spcBef>
                    <a:buFontTx/>
                    <a:buNone/>
                  </a:pPr>
                  <a:r>
                    <a:rPr lang="da-DK" altLang="da-DK" sz="1400" b="1" dirty="0" err="1" smtClean="0">
                      <a:solidFill>
                        <a:schemeClr val="tx1"/>
                      </a:solidFill>
                    </a:rPr>
                    <a:t>ModelView</a:t>
                  </a:r>
                  <a:endParaRPr lang="da-DK" altLang="da-DK" sz="14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9" name="Text Box 21"/>
                <p:cNvSpPr txBox="1">
                  <a:spLocks noChangeArrowheads="1"/>
                </p:cNvSpPr>
                <p:nvPr/>
              </p:nvSpPr>
              <p:spPr bwMode="auto">
                <a:xfrm>
                  <a:off x="1698098" y="3134861"/>
                  <a:ext cx="1661798" cy="28623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defPPr>
                    <a:defRPr lang="da-DK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5pPr>
                  <a:lvl6pPr marL="2286000" algn="l" defTabSz="914400" rtl="0" eaLnBrk="1" latinLnBrk="0" hangingPunct="1"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6pPr>
                  <a:lvl7pPr marL="2743200" algn="l" defTabSz="914400" rtl="0" eaLnBrk="1" latinLnBrk="0" hangingPunct="1"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7pPr>
                  <a:lvl8pPr marL="3200400" algn="l" defTabSz="914400" rtl="0" eaLnBrk="1" latinLnBrk="0" hangingPunct="1"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8pPr>
                  <a:lvl9pPr marL="3657600" algn="l" defTabSz="914400" rtl="0" eaLnBrk="1" latinLnBrk="0" hangingPunct="1"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9pPr>
                </a:lstStyle>
                <a:p>
                  <a:pPr eaLnBrk="1" hangingPunct="1">
                    <a:lnSpc>
                      <a:spcPct val="90000"/>
                    </a:lnSpc>
                    <a:spcBef>
                      <a:spcPts val="0"/>
                    </a:spcBef>
                    <a:buFontTx/>
                    <a:buNone/>
                  </a:pPr>
                  <a:r>
                    <a:rPr lang="da-DK" altLang="da-DK" sz="1400" b="1" dirty="0" err="1" smtClean="0">
                      <a:solidFill>
                        <a:srgbClr val="FF0000"/>
                      </a:solidFill>
                    </a:rPr>
                    <a:t>update</a:t>
                  </a:r>
                  <a:r>
                    <a:rPr lang="da-DK" altLang="da-DK" sz="1400" b="1" dirty="0" smtClean="0">
                      <a:solidFill>
                        <a:srgbClr val="FF0000"/>
                      </a:solidFill>
                    </a:rPr>
                    <a:t>()</a:t>
                  </a:r>
                  <a:endParaRPr lang="da-DK" altLang="da-DK" sz="1400" b="1" dirty="0">
                    <a:solidFill>
                      <a:srgbClr val="FF0000"/>
                    </a:solidFill>
                  </a:endParaRPr>
                </a:p>
              </p:txBody>
            </p:sp>
            <p:cxnSp>
              <p:nvCxnSpPr>
                <p:cNvPr id="60" name="Straight Arrow Connector 59"/>
                <p:cNvCxnSpPr/>
                <p:nvPr/>
              </p:nvCxnSpPr>
              <p:spPr bwMode="auto">
                <a:xfrm flipH="1">
                  <a:off x="1703138" y="3148822"/>
                  <a:ext cx="1646813" cy="10536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cxnSp>
            <p:nvCxnSpPr>
              <p:cNvPr id="61" name="Straight Arrow Connector 60"/>
              <p:cNvCxnSpPr>
                <a:stCxn id="29" idx="3"/>
              </p:cNvCxnSpPr>
              <p:nvPr/>
            </p:nvCxnSpPr>
            <p:spPr bwMode="auto">
              <a:xfrm flipV="1">
                <a:off x="3425487" y="3016735"/>
                <a:ext cx="1527231" cy="7412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dash"/>
                <a:round/>
                <a:headEnd type="none" w="med" len="med"/>
                <a:tailEnd type="arrow" w="lg" len="lg"/>
              </a:ln>
              <a:effectLst/>
            </p:spPr>
          </p:cxnSp>
          <p:cxnSp>
            <p:nvCxnSpPr>
              <p:cNvPr id="62" name="Straight Arrow Connector 61"/>
              <p:cNvCxnSpPr/>
              <p:nvPr/>
            </p:nvCxnSpPr>
            <p:spPr bwMode="auto">
              <a:xfrm flipH="1">
                <a:off x="3448373" y="4357556"/>
                <a:ext cx="1512803" cy="2386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dash"/>
                <a:round/>
                <a:headEnd type="none" w="med" len="med"/>
                <a:tailEnd type="arrow" w="lg" len="lg"/>
              </a:ln>
              <a:effectLst/>
            </p:spPr>
          </p:cxnSp>
          <p:grpSp>
            <p:nvGrpSpPr>
              <p:cNvPr id="63" name="Group 62"/>
              <p:cNvGrpSpPr/>
              <p:nvPr/>
            </p:nvGrpSpPr>
            <p:grpSpPr>
              <a:xfrm>
                <a:off x="5759462" y="3475843"/>
                <a:ext cx="155017" cy="436235"/>
                <a:chOff x="3090179" y="4980751"/>
                <a:chExt cx="155017" cy="532968"/>
              </a:xfrm>
            </p:grpSpPr>
            <p:cxnSp>
              <p:nvCxnSpPr>
                <p:cNvPr id="64" name="Straight Arrow Connector 63"/>
                <p:cNvCxnSpPr/>
                <p:nvPr/>
              </p:nvCxnSpPr>
              <p:spPr bwMode="auto">
                <a:xfrm flipH="1">
                  <a:off x="3160994" y="5095215"/>
                  <a:ext cx="2882" cy="418504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65" name="Isosceles Triangle 64"/>
                <p:cNvSpPr/>
                <p:nvPr/>
              </p:nvSpPr>
              <p:spPr bwMode="auto">
                <a:xfrm>
                  <a:off x="3090179" y="4980751"/>
                  <a:ext cx="155017" cy="199206"/>
                </a:xfrm>
                <a:prstGeom prst="triangl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rgbClr val="000066"/>
                  </a:solidFill>
                  <a:prstDash val="solid"/>
                  <a:round/>
                  <a:headEnd type="none" w="med" len="med"/>
                  <a:tailEnd type="triangle" w="med" len="med"/>
                </a:ln>
                <a:effectLst/>
              </p:spPr>
              <p:txBody>
                <a:bodyPr vert="horz" wrap="square" lIns="90000" tIns="46800" rIns="90000" bIns="4680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da-DK" sz="1800" b="0" i="0" u="none" strike="noStrike" cap="none" normalizeH="0" baseline="0">
                    <a:ln>
                      <a:noFill/>
                    </a:ln>
                    <a:solidFill>
                      <a:srgbClr val="A50021"/>
                    </a:solidFill>
                    <a:effectLst/>
                    <a:latin typeface="Arial" pitchFamily="-106" charset="0"/>
                  </a:endParaRPr>
                </a:p>
              </p:txBody>
            </p:sp>
          </p:grpSp>
          <p:sp>
            <p:nvSpPr>
              <p:cNvPr id="38" name="Text Box 21"/>
              <p:cNvSpPr txBox="1">
                <a:spLocks noChangeArrowheads="1"/>
              </p:cNvSpPr>
              <p:nvPr/>
            </p:nvSpPr>
            <p:spPr bwMode="auto">
              <a:xfrm>
                <a:off x="1743799" y="4301465"/>
                <a:ext cx="1661798" cy="2862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defPPr>
                  <a:defRPr lang="da-DK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rgbClr val="A50021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rgbClr val="A50021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rgbClr val="A50021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rgbClr val="A50021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rgbClr val="A50021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2000" kern="1200">
                    <a:solidFill>
                      <a:srgbClr val="A50021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2000" kern="1200">
                    <a:solidFill>
                      <a:srgbClr val="A50021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2000" kern="1200">
                    <a:solidFill>
                      <a:srgbClr val="A50021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2000" kern="1200">
                    <a:solidFill>
                      <a:srgbClr val="A50021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pPr eaLnBrk="1" hangingPunct="1">
                  <a:lnSpc>
                    <a:spcPct val="90000"/>
                  </a:lnSpc>
                  <a:spcBef>
                    <a:spcPts val="0"/>
                  </a:spcBef>
                  <a:buFontTx/>
                  <a:buNone/>
                </a:pPr>
                <a:r>
                  <a:rPr lang="da-DK" altLang="da-DK" sz="1400" b="1" dirty="0" err="1" smtClean="0">
                    <a:solidFill>
                      <a:srgbClr val="FF0000"/>
                    </a:solidFill>
                  </a:rPr>
                  <a:t>getState</a:t>
                </a:r>
                <a:r>
                  <a:rPr lang="da-DK" altLang="da-DK" sz="1400" b="1" dirty="0" smtClean="0">
                    <a:solidFill>
                      <a:srgbClr val="FF0000"/>
                    </a:solidFill>
                  </a:rPr>
                  <a:t>()</a:t>
                </a:r>
                <a:endParaRPr lang="da-DK" altLang="da-DK" sz="1400" b="1" dirty="0">
                  <a:solidFill>
                    <a:srgbClr val="FF0000"/>
                  </a:solidFill>
                </a:endParaRPr>
              </a:p>
            </p:txBody>
          </p:sp>
        </p:grpSp>
      </p:grpSp>
      <p:sp>
        <p:nvSpPr>
          <p:cNvPr id="45" name="Line 22"/>
          <p:cNvSpPr>
            <a:spLocks noChangeShapeType="1"/>
          </p:cNvSpPr>
          <p:nvPr/>
        </p:nvSpPr>
        <p:spPr bwMode="auto">
          <a:xfrm flipH="1">
            <a:off x="7114667" y="3577104"/>
            <a:ext cx="315057" cy="1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endParaRPr lang="da-DK"/>
          </a:p>
        </p:txBody>
      </p:sp>
      <p:sp>
        <p:nvSpPr>
          <p:cNvPr id="46" name="Text Box 21"/>
          <p:cNvSpPr txBox="1">
            <a:spLocks noChangeArrowheads="1"/>
          </p:cNvSpPr>
          <p:nvPr/>
        </p:nvSpPr>
        <p:spPr bwMode="auto">
          <a:xfrm>
            <a:off x="7399219" y="3269797"/>
            <a:ext cx="1709285" cy="8679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50000"/>
              </a:spcBef>
            </a:pPr>
            <a:r>
              <a:rPr lang="da-DK" altLang="da-DK" sz="1400" b="1" spc="-40" dirty="0" smtClean="0">
                <a:solidFill>
                  <a:srgbClr val="0000FF"/>
                </a:solidFill>
              </a:rPr>
              <a:t>Vores observatører</a:t>
            </a:r>
            <a:br>
              <a:rPr lang="da-DK" altLang="da-DK" sz="1400" b="1" spc="-40" dirty="0" smtClean="0">
                <a:solidFill>
                  <a:srgbClr val="0000FF"/>
                </a:solidFill>
              </a:rPr>
            </a:br>
            <a:r>
              <a:rPr lang="da-DK" altLang="da-DK" sz="1400" b="1" dirty="0" smtClean="0">
                <a:solidFill>
                  <a:srgbClr val="0000FF"/>
                </a:solidFill>
              </a:rPr>
              <a:t>(med hver sin overskrivende </a:t>
            </a:r>
            <a:r>
              <a:rPr lang="da-DK" altLang="da-DK" sz="1400" b="1" dirty="0" err="1" smtClean="0">
                <a:solidFill>
                  <a:srgbClr val="0000FF"/>
                </a:solidFill>
              </a:rPr>
              <a:t>update</a:t>
            </a:r>
            <a:r>
              <a:rPr lang="da-DK" altLang="da-DK" sz="1400" b="1" dirty="0" smtClean="0">
                <a:solidFill>
                  <a:srgbClr val="0000FF"/>
                </a:solidFill>
              </a:rPr>
              <a:t> metode)</a:t>
            </a:r>
            <a:endParaRPr lang="da-DK" altLang="da-DK" sz="1400" b="1" dirty="0">
              <a:solidFill>
                <a:srgbClr val="0000FF"/>
              </a:solidFill>
            </a:endParaRPr>
          </a:p>
        </p:txBody>
      </p:sp>
      <p:sp>
        <p:nvSpPr>
          <p:cNvPr id="47" name="Line 22"/>
          <p:cNvSpPr>
            <a:spLocks noChangeShapeType="1"/>
          </p:cNvSpPr>
          <p:nvPr/>
        </p:nvSpPr>
        <p:spPr bwMode="auto">
          <a:xfrm flipH="1">
            <a:off x="6874077" y="1719480"/>
            <a:ext cx="457017" cy="1243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endParaRPr lang="da-DK"/>
          </a:p>
        </p:txBody>
      </p:sp>
      <p:sp>
        <p:nvSpPr>
          <p:cNvPr id="48" name="Text Box 21"/>
          <p:cNvSpPr txBox="1">
            <a:spLocks noChangeArrowheads="1"/>
          </p:cNvSpPr>
          <p:nvPr/>
        </p:nvSpPr>
        <p:spPr bwMode="auto">
          <a:xfrm>
            <a:off x="7296925" y="1589573"/>
            <a:ext cx="1683965" cy="480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50000"/>
              </a:spcBef>
            </a:pPr>
            <a:r>
              <a:rPr lang="da-DK" altLang="da-DK" sz="1400" b="1" dirty="0" smtClean="0">
                <a:solidFill>
                  <a:srgbClr val="FF0000"/>
                </a:solidFill>
              </a:rPr>
              <a:t>Abstrakt klasse (eller interface)</a:t>
            </a:r>
            <a:endParaRPr lang="da-DK" altLang="da-DK" sz="1400" b="1" dirty="0">
              <a:solidFill>
                <a:srgbClr val="FF0000"/>
              </a:solidFill>
            </a:endParaRPr>
          </a:p>
        </p:txBody>
      </p:sp>
      <p:sp>
        <p:nvSpPr>
          <p:cNvPr id="50" name="Text Box 21"/>
          <p:cNvSpPr txBox="1">
            <a:spLocks noChangeArrowheads="1"/>
          </p:cNvSpPr>
          <p:nvPr/>
        </p:nvSpPr>
        <p:spPr bwMode="auto">
          <a:xfrm>
            <a:off x="105212" y="1595131"/>
            <a:ext cx="1683965" cy="480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50000"/>
              </a:spcBef>
            </a:pPr>
            <a:r>
              <a:rPr lang="da-DK" altLang="da-DK" sz="1400" b="1" dirty="0" smtClean="0">
                <a:solidFill>
                  <a:srgbClr val="FF0000"/>
                </a:solidFill>
              </a:rPr>
              <a:t>Abstrakt klasse (eller interface)</a:t>
            </a:r>
            <a:endParaRPr lang="da-DK" altLang="da-DK" sz="1400" b="1" dirty="0">
              <a:solidFill>
                <a:srgbClr val="FF0000"/>
              </a:solidFill>
            </a:endParaRPr>
          </a:p>
        </p:txBody>
      </p:sp>
      <p:sp>
        <p:nvSpPr>
          <p:cNvPr id="51" name="Line 22"/>
          <p:cNvSpPr>
            <a:spLocks noChangeShapeType="1"/>
          </p:cNvSpPr>
          <p:nvPr/>
        </p:nvSpPr>
        <p:spPr bwMode="auto">
          <a:xfrm>
            <a:off x="1557495" y="1741667"/>
            <a:ext cx="393181" cy="374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endParaRPr lang="da-DK"/>
          </a:p>
        </p:txBody>
      </p:sp>
      <p:sp>
        <p:nvSpPr>
          <p:cNvPr id="53" name="Line 22"/>
          <p:cNvSpPr>
            <a:spLocks noChangeShapeType="1"/>
          </p:cNvSpPr>
          <p:nvPr/>
        </p:nvSpPr>
        <p:spPr bwMode="auto">
          <a:xfrm flipV="1">
            <a:off x="1590637" y="3497989"/>
            <a:ext cx="360039" cy="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endParaRPr lang="da-DK"/>
          </a:p>
        </p:txBody>
      </p:sp>
      <p:sp>
        <p:nvSpPr>
          <p:cNvPr id="54" name="Text Box 21"/>
          <p:cNvSpPr txBox="1">
            <a:spLocks noChangeArrowheads="1"/>
          </p:cNvSpPr>
          <p:nvPr/>
        </p:nvSpPr>
        <p:spPr bwMode="auto">
          <a:xfrm>
            <a:off x="372941" y="3354873"/>
            <a:ext cx="1261274" cy="286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50000"/>
              </a:spcBef>
            </a:pPr>
            <a:r>
              <a:rPr lang="da-DK" altLang="da-DK" sz="1400" b="1" dirty="0" smtClean="0">
                <a:solidFill>
                  <a:srgbClr val="0000FF"/>
                </a:solidFill>
              </a:rPr>
              <a:t>Vores model</a:t>
            </a:r>
            <a:endParaRPr lang="da-DK" altLang="da-DK" sz="1400" b="1" dirty="0">
              <a:solidFill>
                <a:srgbClr val="0000FF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2320486" y="2483380"/>
            <a:ext cx="3181795" cy="1250664"/>
            <a:chOff x="2271073" y="3100191"/>
            <a:chExt cx="3181795" cy="1250664"/>
          </a:xfrm>
        </p:grpSpPr>
        <p:sp>
          <p:nvSpPr>
            <p:cNvPr id="67" name="Line 22"/>
            <p:cNvSpPr>
              <a:spLocks noChangeShapeType="1"/>
            </p:cNvSpPr>
            <p:nvPr/>
          </p:nvSpPr>
          <p:spPr bwMode="auto">
            <a:xfrm flipH="1">
              <a:off x="2922347" y="4350854"/>
              <a:ext cx="2235613" cy="1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prstDash val="dash"/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da-DK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9pPr>
            </a:lstStyle>
            <a:p>
              <a:endParaRPr lang="da-DK"/>
            </a:p>
          </p:txBody>
        </p:sp>
        <p:sp>
          <p:nvSpPr>
            <p:cNvPr id="68" name="Line 22"/>
            <p:cNvSpPr>
              <a:spLocks noChangeShapeType="1"/>
            </p:cNvSpPr>
            <p:nvPr/>
          </p:nvSpPr>
          <p:spPr bwMode="auto">
            <a:xfrm flipV="1">
              <a:off x="2662959" y="3100191"/>
              <a:ext cx="2504028" cy="11091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prstDash val="dash"/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da-DK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9pPr>
            </a:lstStyle>
            <a:p>
              <a:endParaRPr lang="da-DK"/>
            </a:p>
          </p:txBody>
        </p:sp>
        <p:sp>
          <p:nvSpPr>
            <p:cNvPr id="69" name="Line 22"/>
            <p:cNvSpPr>
              <a:spLocks noChangeShapeType="1"/>
            </p:cNvSpPr>
            <p:nvPr/>
          </p:nvSpPr>
          <p:spPr bwMode="auto">
            <a:xfrm flipH="1" flipV="1">
              <a:off x="2330141" y="3241475"/>
              <a:ext cx="934" cy="797337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prstDash val="dash"/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da-DK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9pPr>
            </a:lstStyle>
            <a:p>
              <a:endParaRPr lang="da-DK"/>
            </a:p>
          </p:txBody>
        </p:sp>
        <p:sp>
          <p:nvSpPr>
            <p:cNvPr id="6" name="Oval 5"/>
            <p:cNvSpPr/>
            <p:nvPr/>
          </p:nvSpPr>
          <p:spPr bwMode="auto">
            <a:xfrm>
              <a:off x="2271073" y="3985089"/>
              <a:ext cx="99550" cy="82150"/>
            </a:xfrm>
            <a:prstGeom prst="ellipse">
              <a:avLst/>
            </a:prstGeom>
            <a:solidFill>
              <a:srgbClr val="FF0000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a-DK" sz="2000" b="0" i="0" u="none" strike="noStrike" cap="none" normalizeH="0" baseline="0">
                <a:ln>
                  <a:noFill/>
                </a:ln>
                <a:solidFill>
                  <a:srgbClr val="A50021"/>
                </a:solidFill>
                <a:effectLst/>
                <a:latin typeface="Arial" pitchFamily="-106" charset="0"/>
              </a:endParaRPr>
            </a:p>
          </p:txBody>
        </p:sp>
        <p:sp>
          <p:nvSpPr>
            <p:cNvPr id="55" name="Line 22"/>
            <p:cNvSpPr>
              <a:spLocks noChangeShapeType="1"/>
            </p:cNvSpPr>
            <p:nvPr/>
          </p:nvSpPr>
          <p:spPr bwMode="auto">
            <a:xfrm>
              <a:off x="5452867" y="3179474"/>
              <a:ext cx="1" cy="1041614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prstDash val="dash"/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da-DK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9pPr>
            </a:lstStyle>
            <a:p>
              <a:endParaRPr lang="da-DK"/>
            </a:p>
          </p:txBody>
        </p:sp>
      </p:grpSp>
      <p:sp>
        <p:nvSpPr>
          <p:cNvPr id="56" name="Rectangle 3"/>
          <p:cNvSpPr txBox="1">
            <a:spLocks noChangeArrowheads="1"/>
          </p:cNvSpPr>
          <p:nvPr/>
        </p:nvSpPr>
        <p:spPr bwMode="auto">
          <a:xfrm>
            <a:off x="323527" y="4164025"/>
            <a:ext cx="8820473" cy="652652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marL="665163" lvl="1" indent="-265113">
              <a:spcBef>
                <a:spcPts val="600"/>
              </a:spcBef>
            </a:pPr>
            <a:r>
              <a:rPr lang="da-DK" altLang="da-DK" sz="1800" b="1" kern="0" spc="-30" dirty="0" err="1" smtClean="0">
                <a:solidFill>
                  <a:srgbClr val="008000"/>
                </a:solidFill>
                <a:ea typeface="ＭＳ Ｐゴシック" pitchFamily="34" charset="-128"/>
              </a:rPr>
              <a:t>Observable</a:t>
            </a:r>
            <a:r>
              <a:rPr lang="da-DK" altLang="da-DK" sz="1800" kern="0" spc="-30" dirty="0" smtClean="0">
                <a:ea typeface="ＭＳ Ｐゴシック" pitchFamily="34" charset="-128"/>
              </a:rPr>
              <a:t> </a:t>
            </a:r>
            <a:r>
              <a:rPr lang="da-DK" altLang="da-DK" sz="1800" kern="0" spc="-30" dirty="0">
                <a:ea typeface="ＭＳ Ｐゴシック" pitchFamily="34" charset="-128"/>
              </a:rPr>
              <a:t>har en </a:t>
            </a:r>
            <a:r>
              <a:rPr lang="da-DK" altLang="da-DK" sz="1800" b="1" kern="0" spc="-30" dirty="0" err="1">
                <a:solidFill>
                  <a:srgbClr val="008000"/>
                </a:solidFill>
                <a:ea typeface="ＭＳ Ｐゴシック" pitchFamily="34" charset="-128"/>
              </a:rPr>
              <a:t>attach</a:t>
            </a:r>
            <a:r>
              <a:rPr lang="da-DK" altLang="da-DK" sz="1800" kern="0" spc="-30" dirty="0">
                <a:solidFill>
                  <a:srgbClr val="008000"/>
                </a:solidFill>
                <a:ea typeface="ＭＳ Ｐゴシック" pitchFamily="34" charset="-128"/>
              </a:rPr>
              <a:t> </a:t>
            </a:r>
            <a:r>
              <a:rPr lang="da-DK" altLang="da-DK" sz="1800" kern="0" spc="-30" dirty="0">
                <a:ea typeface="ＭＳ Ｐゴシック" pitchFamily="34" charset="-128"/>
              </a:rPr>
              <a:t>metode, som tillader de forskellige </a:t>
            </a:r>
            <a:r>
              <a:rPr lang="da-DK" altLang="da-DK" sz="1800" b="1" kern="0" spc="-30" dirty="0">
                <a:solidFill>
                  <a:srgbClr val="008000"/>
                </a:solidFill>
                <a:ea typeface="ＭＳ Ｐゴシック" pitchFamily="34" charset="-128"/>
              </a:rPr>
              <a:t>Observer</a:t>
            </a:r>
            <a:r>
              <a:rPr lang="da-DK" altLang="da-DK" sz="1800" kern="0" spc="-30" dirty="0" smtClean="0">
                <a:ea typeface="ＭＳ Ｐゴシック" pitchFamily="34" charset="-128"/>
              </a:rPr>
              <a:t> </a:t>
            </a:r>
            <a:r>
              <a:rPr lang="da-DK" altLang="da-DK" sz="1800" kern="0" dirty="0" smtClean="0">
                <a:ea typeface="ＭＳ Ｐゴシック" pitchFamily="34" charset="-128"/>
              </a:rPr>
              <a:t>objekter </a:t>
            </a:r>
            <a:r>
              <a:rPr lang="da-DK" altLang="da-DK" sz="1800" kern="0" dirty="0">
                <a:ea typeface="ＭＳ Ｐゴシック" pitchFamily="34" charset="-128"/>
              </a:rPr>
              <a:t>at tilmelde sig (analogt til </a:t>
            </a:r>
            <a:r>
              <a:rPr lang="da-DK" altLang="da-DK" sz="1800" kern="0" dirty="0" err="1">
                <a:ea typeface="ＭＳ Ｐゴシック" pitchFamily="34" charset="-128"/>
              </a:rPr>
              <a:t>addActionListener</a:t>
            </a:r>
            <a:r>
              <a:rPr lang="da-DK" altLang="da-DK" sz="1800" kern="0" dirty="0" smtClean="0">
                <a:ea typeface="ＭＳ Ｐゴシック" pitchFamily="34" charset="-128"/>
              </a:rPr>
              <a:t>)</a:t>
            </a:r>
            <a:endParaRPr lang="da-DK" altLang="da-DK" sz="1800" kern="0" dirty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6494289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8568952" cy="682625"/>
          </a:xfrm>
        </p:spPr>
        <p:txBody>
          <a:bodyPr/>
          <a:lstStyle/>
          <a:p>
            <a:r>
              <a:rPr lang="da-DK" altLang="da-DK" sz="3200" dirty="0">
                <a:solidFill>
                  <a:srgbClr val="C00000"/>
                </a:solidFill>
                <a:cs typeface="Arial"/>
              </a:rPr>
              <a:t>●</a:t>
            </a:r>
            <a:r>
              <a:rPr lang="da-DK" altLang="da-DK" sz="3200" dirty="0">
                <a:cs typeface="Arial"/>
              </a:rPr>
              <a:t> </a:t>
            </a:r>
            <a:r>
              <a:rPr lang="da-DK" altLang="da-DK" sz="3200" smtClean="0">
                <a:cs typeface="Arial"/>
              </a:rPr>
              <a:t>Afleveringsopgave: </a:t>
            </a:r>
            <a:r>
              <a:rPr lang="da-DK" altLang="da-DK" sz="3200" smtClean="0">
                <a:ea typeface="ＭＳ Ｐゴシック" pitchFamily="34" charset="-128"/>
              </a:rPr>
              <a:t>Computerspil </a:t>
            </a:r>
            <a:r>
              <a:rPr lang="da-DK" altLang="da-DK" sz="3200" dirty="0" smtClean="0">
                <a:ea typeface="ＭＳ Ｐゴシック" pitchFamily="34" charset="-128"/>
              </a:rPr>
              <a:t>5</a:t>
            </a:r>
            <a:endParaRPr lang="da-DK" altLang="da-DK" sz="3200" dirty="0">
              <a:ea typeface="ＭＳ Ｐゴシック" pitchFamily="34" charset="-128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8532440" y="6400800"/>
            <a:ext cx="61156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2CA5836E-6711-417F-AF48-31ACC3CF4030}" type="slidenum">
              <a:rPr lang="da-DK" altLang="da-DK" smtClean="0"/>
              <a:pPr>
                <a:defRPr/>
              </a:pPr>
              <a:t>19</a:t>
            </a:fld>
            <a:endParaRPr lang="da-DK" altLang="da-DK" dirty="0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395536" y="1062751"/>
            <a:ext cx="8640960" cy="5795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da-DK" sz="2000" dirty="0"/>
              <a:t>I </a:t>
            </a:r>
            <a:r>
              <a:rPr lang="da-DK" sz="2000" dirty="0" smtClean="0"/>
              <a:t>den </a:t>
            </a:r>
            <a:r>
              <a:rPr lang="da-DK" sz="2000" dirty="0"/>
              <a:t>femte og sidste delaflevering skal I bruge nogle af de ting, som I har lært om exceptions og fil-baseret </a:t>
            </a:r>
            <a:r>
              <a:rPr lang="da-DK" sz="2000" dirty="0" smtClean="0"/>
              <a:t>input/output</a:t>
            </a:r>
          </a:p>
          <a:p>
            <a:pPr lvl="1">
              <a:spcBef>
                <a:spcPts val="300"/>
              </a:spcBef>
            </a:pPr>
            <a:r>
              <a:rPr lang="da-DK" sz="1800" dirty="0" smtClean="0">
                <a:ea typeface="ＭＳ Ｐゴシック" pitchFamily="34" charset="-128"/>
              </a:rPr>
              <a:t>I skal lave en </a:t>
            </a:r>
            <a:r>
              <a:rPr lang="da-DK" sz="1800" b="1" dirty="0" smtClean="0">
                <a:solidFill>
                  <a:srgbClr val="008000"/>
                </a:solidFill>
                <a:ea typeface="ＭＳ Ｐゴシック" pitchFamily="34" charset="-128"/>
              </a:rPr>
              <a:t>Log</a:t>
            </a:r>
            <a:r>
              <a:rPr lang="da-DK" sz="1800" dirty="0" smtClean="0">
                <a:ea typeface="ＭＳ Ｐゴシック" pitchFamily="34" charset="-128"/>
              </a:rPr>
              <a:t> klasse, der kan gemme et spil, dvs.</a:t>
            </a:r>
          </a:p>
          <a:p>
            <a:pPr lvl="2">
              <a:spcBef>
                <a:spcPts val="200"/>
              </a:spcBef>
            </a:pPr>
            <a:r>
              <a:rPr lang="da-DK" sz="1800" dirty="0">
                <a:solidFill>
                  <a:srgbClr val="002060"/>
                </a:solidFill>
                <a:ea typeface="ＭＳ Ｐゴシック" pitchFamily="34" charset="-128"/>
              </a:rPr>
              <a:t>de valg som brugeren laver under et spil</a:t>
            </a:r>
          </a:p>
          <a:p>
            <a:pPr lvl="2">
              <a:spcBef>
                <a:spcPts val="200"/>
              </a:spcBef>
            </a:pPr>
            <a:r>
              <a:rPr lang="da-DK" sz="1800" dirty="0">
                <a:solidFill>
                  <a:srgbClr val="002060"/>
                </a:solidFill>
                <a:ea typeface="ＭＳ Ｐゴシック" pitchFamily="34" charset="-128"/>
              </a:rPr>
              <a:t>seed-værdien for det </a:t>
            </a:r>
            <a:r>
              <a:rPr lang="da-DK" sz="1800" dirty="0" err="1">
                <a:solidFill>
                  <a:srgbClr val="002060"/>
                </a:solidFill>
                <a:ea typeface="ＭＳ Ｐゴシック" pitchFamily="34" charset="-128"/>
              </a:rPr>
              <a:t>Random</a:t>
            </a:r>
            <a:r>
              <a:rPr lang="da-DK" sz="1800" dirty="0">
                <a:solidFill>
                  <a:srgbClr val="002060"/>
                </a:solidFill>
                <a:ea typeface="ＭＳ Ｐゴシック" pitchFamily="34" charset="-128"/>
              </a:rPr>
              <a:t> objekt, der styrer de automatiske spillere</a:t>
            </a:r>
          </a:p>
          <a:p>
            <a:pPr lvl="2">
              <a:spcBef>
                <a:spcPts val="200"/>
              </a:spcBef>
            </a:pPr>
            <a:r>
              <a:rPr lang="da-DK" sz="1800" dirty="0">
                <a:solidFill>
                  <a:srgbClr val="002060"/>
                </a:solidFill>
                <a:ea typeface="ＭＳ Ｐゴシック" pitchFamily="34" charset="-128"/>
              </a:rPr>
              <a:t>de </a:t>
            </a:r>
            <a:r>
              <a:rPr lang="da-DK" sz="1800" dirty="0" smtClean="0">
                <a:solidFill>
                  <a:srgbClr val="002060"/>
                </a:solidFill>
                <a:ea typeface="ＭＳ Ｐゴシック" pitchFamily="34" charset="-128"/>
              </a:rPr>
              <a:t>optionsværdier </a:t>
            </a:r>
            <a:r>
              <a:rPr lang="da-DK" sz="1800" dirty="0">
                <a:solidFill>
                  <a:srgbClr val="002060"/>
                </a:solidFill>
                <a:ea typeface="ＭＳ Ｐゴシック" pitchFamily="34" charset="-128"/>
              </a:rPr>
              <a:t>der gælder under spillet</a:t>
            </a:r>
          </a:p>
          <a:p>
            <a:pPr lvl="1">
              <a:spcBef>
                <a:spcPts val="300"/>
              </a:spcBef>
            </a:pPr>
            <a:r>
              <a:rPr lang="da-DK" sz="1800" dirty="0" smtClean="0">
                <a:ea typeface="ＭＳ Ｐゴシック" pitchFamily="34" charset="-128"/>
              </a:rPr>
              <a:t>Dernæst skal I skrive kode, som kan gemme et Log objekt i fil systemet og senere genindlæses filen, hvorpå det optagne spil kan afspilles</a:t>
            </a:r>
          </a:p>
          <a:p>
            <a:pPr lvl="1">
              <a:spcBef>
                <a:spcPts val="300"/>
              </a:spcBef>
            </a:pPr>
            <a:r>
              <a:rPr lang="da-DK" sz="1800" dirty="0" smtClean="0">
                <a:solidFill>
                  <a:srgbClr val="002060"/>
                </a:solidFill>
                <a:ea typeface="ＭＳ Ｐゴシック" pitchFamily="34" charset="-128"/>
              </a:rPr>
              <a:t>De fejl, der kan opstå, når I gemmer og genindlæser en fil, skal håndteres ved hjælp af exceptions</a:t>
            </a:r>
          </a:p>
          <a:p>
            <a:pPr marL="342900" lvl="1" indent="-342900">
              <a:spcBef>
                <a:spcPts val="1800"/>
              </a:spcBef>
              <a:buChar char="•"/>
            </a:pPr>
            <a:r>
              <a:rPr lang="da-DK" b="1" dirty="0" smtClean="0">
                <a:solidFill>
                  <a:srgbClr val="A50021"/>
                </a:solidFill>
                <a:ea typeface="ＭＳ Ｐゴシック" pitchFamily="-106" charset="-128"/>
                <a:cs typeface="ＭＳ Ｐゴシック" pitchFamily="-106" charset="-128"/>
              </a:rPr>
              <a:t>Herudover </a:t>
            </a:r>
            <a:r>
              <a:rPr lang="da-DK" b="1" dirty="0">
                <a:solidFill>
                  <a:srgbClr val="A50021"/>
                </a:solidFill>
                <a:ea typeface="ＭＳ Ｐゴシック" pitchFamily="-106" charset="-128"/>
                <a:cs typeface="ＭＳ Ｐゴシック" pitchFamily="-106" charset="-128"/>
              </a:rPr>
              <a:t>skal I tilføje et tekstfelt, hvori I </a:t>
            </a:r>
            <a:r>
              <a:rPr lang="da-DK" b="1" dirty="0" smtClean="0">
                <a:solidFill>
                  <a:srgbClr val="A50021"/>
                </a:solidFill>
                <a:ea typeface="ＭＳ Ｐゴシック" pitchFamily="-106" charset="-128"/>
                <a:cs typeface="ＭＳ Ｐゴシック" pitchFamily="-106" charset="-128"/>
              </a:rPr>
              <a:t>lister </a:t>
            </a:r>
            <a:r>
              <a:rPr lang="da-DK" b="1" dirty="0">
                <a:solidFill>
                  <a:srgbClr val="A50021"/>
                </a:solidFill>
                <a:ea typeface="ＭＳ Ｐゴシック" pitchFamily="-106" charset="-128"/>
                <a:cs typeface="ＭＳ Ｐゴシック" pitchFamily="-106" charset="-128"/>
              </a:rPr>
              <a:t>de </a:t>
            </a:r>
            <a:r>
              <a:rPr lang="da-DK" b="1" dirty="0" smtClean="0">
                <a:solidFill>
                  <a:srgbClr val="A50021"/>
                </a:solidFill>
                <a:ea typeface="ＭＳ Ｐゴシック" pitchFamily="-106" charset="-128"/>
                <a:cs typeface="ＭＳ Ｐゴシック" pitchFamily="-106" charset="-128"/>
              </a:rPr>
              <a:t>træk, </a:t>
            </a:r>
            <a:r>
              <a:rPr lang="da-DK" b="1" dirty="0">
                <a:solidFill>
                  <a:srgbClr val="A50021"/>
                </a:solidFill>
                <a:ea typeface="ＭＳ Ｐゴシック" pitchFamily="-106" charset="-128"/>
                <a:cs typeface="ＭＳ Ｐゴシック" pitchFamily="-106" charset="-128"/>
              </a:rPr>
              <a:t>som brugeren laver under spillet</a:t>
            </a:r>
          </a:p>
          <a:p>
            <a:pPr lvl="1">
              <a:spcBef>
                <a:spcPts val="300"/>
              </a:spcBef>
            </a:pPr>
            <a:r>
              <a:rPr lang="da-DK" sz="1800" dirty="0" smtClean="0">
                <a:solidFill>
                  <a:srgbClr val="002060"/>
                </a:solidFill>
                <a:ea typeface="ＭＳ Ｐゴシック" pitchFamily="34" charset="-128"/>
              </a:rPr>
              <a:t>Tekstfeltet </a:t>
            </a:r>
            <a:r>
              <a:rPr lang="da-DK" sz="1800" dirty="0">
                <a:solidFill>
                  <a:srgbClr val="002060"/>
                </a:solidFill>
                <a:ea typeface="ＭＳ Ｐゴシック" pitchFamily="34" charset="-128"/>
              </a:rPr>
              <a:t>skal forsynes med scrollbarer, som </a:t>
            </a:r>
            <a:r>
              <a:rPr lang="da-DK" sz="1800" dirty="0" smtClean="0">
                <a:solidFill>
                  <a:srgbClr val="002060"/>
                </a:solidFill>
                <a:ea typeface="ＭＳ Ｐゴシック" pitchFamily="34" charset="-128"/>
              </a:rPr>
              <a:t>beskrevet</a:t>
            </a:r>
            <a:br>
              <a:rPr lang="da-DK" sz="1800" dirty="0" smtClean="0">
                <a:solidFill>
                  <a:srgbClr val="002060"/>
                </a:solidFill>
                <a:ea typeface="ＭＳ Ｐゴシック" pitchFamily="34" charset="-128"/>
              </a:rPr>
            </a:br>
            <a:r>
              <a:rPr lang="da-DK" sz="1800" dirty="0" smtClean="0">
                <a:solidFill>
                  <a:srgbClr val="002060"/>
                </a:solidFill>
                <a:ea typeface="ＭＳ Ｐゴシック" pitchFamily="34" charset="-128"/>
              </a:rPr>
              <a:t>under </a:t>
            </a:r>
            <a:r>
              <a:rPr lang="da-DK" sz="1800" dirty="0">
                <a:solidFill>
                  <a:srgbClr val="002060"/>
                </a:solidFill>
                <a:ea typeface="ＭＳ Ｐゴシック" pitchFamily="34" charset="-128"/>
              </a:rPr>
              <a:t>gennemgangen af </a:t>
            </a:r>
            <a:r>
              <a:rPr lang="da-DK" sz="1800" b="1" dirty="0" err="1">
                <a:solidFill>
                  <a:srgbClr val="008000"/>
                </a:solidFill>
                <a:ea typeface="ＭＳ Ｐゴシック" pitchFamily="34" charset="-128"/>
              </a:rPr>
              <a:t>Decorator</a:t>
            </a:r>
            <a:r>
              <a:rPr lang="da-DK" sz="1800" dirty="0">
                <a:solidFill>
                  <a:srgbClr val="002060"/>
                </a:solidFill>
                <a:ea typeface="ＭＳ Ｐゴシック" pitchFamily="34" charset="-128"/>
              </a:rPr>
              <a:t> designmønsteret</a:t>
            </a:r>
            <a:endParaRPr lang="da-DK" altLang="da-DK" sz="1800" dirty="0">
              <a:solidFill>
                <a:srgbClr val="002060"/>
              </a:solidFill>
              <a:ea typeface="ＭＳ Ｐゴシック" pitchFamily="34" charset="-128"/>
            </a:endParaRPr>
          </a:p>
          <a:p>
            <a:pPr marL="342900" lvl="1" indent="-342900">
              <a:spcBef>
                <a:spcPts val="1800"/>
              </a:spcBef>
              <a:buChar char="•"/>
            </a:pPr>
            <a:r>
              <a:rPr lang="da-DK" altLang="da-DK" b="1" dirty="0" smtClean="0">
                <a:solidFill>
                  <a:srgbClr val="A50021"/>
                </a:solidFill>
                <a:ea typeface="ＭＳ Ｐゴシック" pitchFamily="-106" charset="-128"/>
                <a:cs typeface="ＭＳ Ｐゴシック" pitchFamily="-106" charset="-128"/>
              </a:rPr>
              <a:t>Vigtigt </a:t>
            </a:r>
            <a:r>
              <a:rPr lang="da-DK" altLang="da-DK" b="1" dirty="0">
                <a:solidFill>
                  <a:srgbClr val="A50021"/>
                </a:solidFill>
                <a:ea typeface="ＭＳ Ｐゴシック" pitchFamily="-106" charset="-128"/>
                <a:cs typeface="ＭＳ Ｐゴシック" pitchFamily="-106" charset="-128"/>
              </a:rPr>
              <a:t>at afleveringsfristen den </a:t>
            </a:r>
            <a:r>
              <a:rPr lang="da-DK" altLang="da-DK" b="1" dirty="0" smtClean="0">
                <a:solidFill>
                  <a:srgbClr val="A50021"/>
                </a:solidFill>
                <a:ea typeface="ＭＳ Ｐゴシック" pitchFamily="-106" charset="-128"/>
                <a:cs typeface="ＭＳ Ｐゴシック" pitchFamily="-106" charset="-128"/>
              </a:rPr>
              <a:t>9. </a:t>
            </a:r>
            <a:r>
              <a:rPr lang="da-DK" altLang="da-DK" b="1" dirty="0">
                <a:solidFill>
                  <a:srgbClr val="A50021"/>
                </a:solidFill>
                <a:ea typeface="ＭＳ Ｐゴシック" pitchFamily="-106" charset="-128"/>
                <a:cs typeface="ＭＳ Ｐゴシック" pitchFamily="-106" charset="-128"/>
              </a:rPr>
              <a:t>december kl. </a:t>
            </a:r>
            <a:r>
              <a:rPr lang="da-DK" altLang="da-DK" b="1" dirty="0" smtClean="0">
                <a:solidFill>
                  <a:srgbClr val="A50021"/>
                </a:solidFill>
                <a:ea typeface="ＭＳ Ｐゴシック" pitchFamily="-106" charset="-128"/>
                <a:cs typeface="ＭＳ Ｐゴシック" pitchFamily="-106" charset="-128"/>
              </a:rPr>
              <a:t>14.00 </a:t>
            </a:r>
            <a:r>
              <a:rPr lang="da-DK" altLang="da-DK" b="1" dirty="0">
                <a:solidFill>
                  <a:srgbClr val="A50021"/>
                </a:solidFill>
                <a:ea typeface="ＭＳ Ｐゴシック" pitchFamily="-106" charset="-128"/>
                <a:cs typeface="ＭＳ Ｐゴシック" pitchFamily="-106" charset="-128"/>
              </a:rPr>
              <a:t>overholdes</a:t>
            </a:r>
          </a:p>
          <a:p>
            <a:pPr lvl="1">
              <a:spcBef>
                <a:spcPts val="300"/>
              </a:spcBef>
            </a:pPr>
            <a:r>
              <a:rPr lang="da-DK" altLang="da-DK" sz="1800" spc="-20" dirty="0" smtClean="0">
                <a:solidFill>
                  <a:srgbClr val="002060"/>
                </a:solidFill>
                <a:ea typeface="ＭＳ Ｐゴシック" pitchFamily="34" charset="-128"/>
              </a:rPr>
              <a:t>Afleveringer efter mandag kl. 18 rettes </a:t>
            </a:r>
            <a:r>
              <a:rPr lang="da-DK" altLang="da-DK" sz="1800" spc="-20" dirty="0">
                <a:solidFill>
                  <a:srgbClr val="002060"/>
                </a:solidFill>
                <a:ea typeface="ＭＳ Ｐゴシック" pitchFamily="34" charset="-128"/>
              </a:rPr>
              <a:t>ikke og får dermed automatisk 0 point</a:t>
            </a:r>
          </a:p>
          <a:p>
            <a:pPr lvl="1">
              <a:spcBef>
                <a:spcPts val="300"/>
              </a:spcBef>
            </a:pPr>
            <a:r>
              <a:rPr lang="da-DK" altLang="da-DK" sz="1800" dirty="0" smtClean="0">
                <a:solidFill>
                  <a:srgbClr val="002060"/>
                </a:solidFill>
                <a:ea typeface="ＭＳ Ｐゴシック" pitchFamily="34" charset="-128"/>
              </a:rPr>
              <a:t>Der vil ikke være mulighed for genafleveringer</a:t>
            </a:r>
            <a:endParaRPr lang="da-DK" altLang="da-DK" sz="1800" dirty="0">
              <a:solidFill>
                <a:srgbClr val="002060"/>
              </a:solidFill>
              <a:ea typeface="ＭＳ Ｐゴシック" pitchFamily="34" charset="-128"/>
            </a:endParaRPr>
          </a:p>
        </p:txBody>
      </p:sp>
      <p:sp>
        <p:nvSpPr>
          <p:cNvPr id="5" name="Rectangle 4"/>
          <p:cNvSpPr/>
          <p:nvPr/>
        </p:nvSpPr>
        <p:spPr>
          <a:xfrm rot="20168431">
            <a:off x="6969528" y="4803245"/>
            <a:ext cx="1995165" cy="646331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>
              <a:defRPr/>
            </a:pPr>
            <a:r>
              <a:rPr lang="en-US" sz="3600" b="1" dirty="0" smtClean="0">
                <a:ln w="11430"/>
                <a:solidFill>
                  <a:srgbClr val="CC00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Pause</a:t>
            </a:r>
            <a:endParaRPr lang="en-US" sz="3600" b="1" dirty="0">
              <a:ln w="11430"/>
              <a:solidFill>
                <a:srgbClr val="CC0000"/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1113134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8568952" cy="682625"/>
          </a:xfrm>
        </p:spPr>
        <p:txBody>
          <a:bodyPr/>
          <a:lstStyle/>
          <a:p>
            <a:r>
              <a:rPr lang="da-DK" altLang="da-DK" sz="3200" dirty="0">
                <a:solidFill>
                  <a:srgbClr val="A50021"/>
                </a:solidFill>
                <a:ea typeface="ＭＳ Ｐゴシック" pitchFamily="34" charset="-128"/>
                <a:cs typeface="Arial"/>
              </a:rPr>
              <a:t>●</a:t>
            </a:r>
            <a:r>
              <a:rPr lang="da-DK" altLang="da-DK" sz="3200" dirty="0">
                <a:ea typeface="ＭＳ Ｐゴシック" pitchFamily="34" charset="-128"/>
                <a:cs typeface="Arial"/>
              </a:rPr>
              <a:t> </a:t>
            </a:r>
            <a:r>
              <a:rPr lang="da-DK" altLang="da-DK" sz="3200" dirty="0" smtClean="0">
                <a:ea typeface="ＭＳ Ｐゴシック" pitchFamily="34" charset="-128"/>
                <a:cs typeface="Arial"/>
              </a:rPr>
              <a:t>Design af it systemer</a:t>
            </a:r>
            <a:endParaRPr lang="da-DK" altLang="da-DK" dirty="0">
              <a:ea typeface="ＭＳ Ｐゴシック" pitchFamily="34" charset="-128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8532440" y="6400800"/>
            <a:ext cx="61156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2CA5836E-6711-417F-AF48-31ACC3CF4030}" type="slidenum">
              <a:rPr lang="da-DK" altLang="da-DK" smtClean="0"/>
              <a:pPr>
                <a:defRPr/>
              </a:pPr>
              <a:t>2</a:t>
            </a:fld>
            <a:endParaRPr lang="da-DK" altLang="da-DK" dirty="0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467544" y="1052736"/>
            <a:ext cx="8424936" cy="5733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ts val="1800"/>
              </a:spcBef>
            </a:pPr>
            <a:r>
              <a:rPr lang="da-DK" altLang="da-DK" sz="2000" kern="0" dirty="0" smtClean="0">
                <a:ea typeface="ＭＳ Ｐゴシック" pitchFamily="34" charset="-128"/>
              </a:rPr>
              <a:t>I dette kursus har vi primært beskæftiget os med, hvordan man laver gode klasser</a:t>
            </a:r>
          </a:p>
          <a:p>
            <a:pPr lvl="1">
              <a:spcBef>
                <a:spcPts val="400"/>
              </a:spcBef>
            </a:pPr>
            <a:r>
              <a:rPr lang="da-DK" altLang="da-DK" sz="1800" kern="0" dirty="0" smtClean="0">
                <a:ea typeface="ＭＳ Ｐゴシック" pitchFamily="34" charset="-128"/>
              </a:rPr>
              <a:t>Skal være lette at bruge, forstå </a:t>
            </a:r>
            <a:r>
              <a:rPr lang="da-DK" altLang="da-DK" sz="1800" kern="0" dirty="0">
                <a:ea typeface="ＭＳ Ｐゴシック" pitchFamily="34" charset="-128"/>
              </a:rPr>
              <a:t>og </a:t>
            </a:r>
            <a:r>
              <a:rPr lang="da-DK" altLang="da-DK" sz="1800" kern="0" dirty="0" smtClean="0">
                <a:ea typeface="ＭＳ Ｐゴシック" pitchFamily="34" charset="-128"/>
              </a:rPr>
              <a:t>vedligeholde</a:t>
            </a:r>
          </a:p>
          <a:p>
            <a:pPr lvl="1">
              <a:spcBef>
                <a:spcPts val="400"/>
              </a:spcBef>
            </a:pPr>
            <a:r>
              <a:rPr lang="da-DK" altLang="da-DK" sz="1800" kern="0" dirty="0" smtClean="0">
                <a:ea typeface="ＭＳ Ｐゴシック" pitchFamily="34" charset="-128"/>
              </a:rPr>
              <a:t>I alle jeres opgaver har I på forhånd vidst, hvilke klasser der skulle være i jeres projekt</a:t>
            </a:r>
          </a:p>
          <a:p>
            <a:pPr lvl="1">
              <a:spcBef>
                <a:spcPts val="400"/>
              </a:spcBef>
            </a:pPr>
            <a:r>
              <a:rPr lang="da-DK" altLang="da-DK" sz="1800" kern="0" dirty="0" smtClean="0">
                <a:ea typeface="ＭＳ Ｐゴシック" pitchFamily="34" charset="-128"/>
              </a:rPr>
              <a:t>Men sådan er det selvfølgelig ikke i virkeligheden</a:t>
            </a:r>
          </a:p>
          <a:p>
            <a:pPr marL="342900" lvl="1" indent="-342900">
              <a:spcBef>
                <a:spcPts val="1200"/>
              </a:spcBef>
              <a:buFontTx/>
              <a:buChar char="•"/>
            </a:pPr>
            <a:r>
              <a:rPr lang="da-DK" altLang="da-DK" b="1" kern="0" dirty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De faser, hvor systemets overordnede opbygning fastlægges kaldes </a:t>
            </a:r>
            <a:r>
              <a:rPr lang="da-DK" altLang="da-DK" b="1" kern="0" dirty="0" smtClean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analyse </a:t>
            </a:r>
            <a:r>
              <a:rPr lang="da-DK" altLang="da-DK" b="1" kern="0" dirty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og design</a:t>
            </a:r>
          </a:p>
          <a:p>
            <a:pPr lvl="1">
              <a:spcBef>
                <a:spcPts val="400"/>
              </a:spcBef>
            </a:pPr>
            <a:r>
              <a:rPr lang="da-DK" altLang="da-DK" sz="1800" kern="0" dirty="0" smtClean="0">
                <a:ea typeface="ＭＳ Ｐゴシック" pitchFamily="34" charset="-128"/>
              </a:rPr>
              <a:t>I analysefasen undersøger vi det kommende system</a:t>
            </a:r>
          </a:p>
          <a:p>
            <a:pPr lvl="1">
              <a:spcBef>
                <a:spcPts val="400"/>
              </a:spcBef>
            </a:pPr>
            <a:r>
              <a:rPr lang="da-DK" altLang="da-DK" sz="1800" kern="0" dirty="0">
                <a:ea typeface="ＭＳ Ｐゴシック" pitchFamily="34" charset="-128"/>
              </a:rPr>
              <a:t>I</a:t>
            </a:r>
            <a:r>
              <a:rPr lang="da-DK" altLang="da-DK" sz="1800" kern="0" dirty="0" smtClean="0">
                <a:ea typeface="ＭＳ Ｐゴシック" pitchFamily="34" charset="-128"/>
              </a:rPr>
              <a:t> designfasen fastlægger vi dets </a:t>
            </a:r>
            <a:r>
              <a:rPr lang="da-DK" altLang="da-DK" sz="1800" b="1" kern="0" dirty="0" smtClean="0">
                <a:solidFill>
                  <a:srgbClr val="008000"/>
                </a:solidFill>
                <a:ea typeface="ＭＳ Ｐゴシック" pitchFamily="34" charset="-128"/>
              </a:rPr>
              <a:t>arkitektur</a:t>
            </a:r>
            <a:r>
              <a:rPr lang="da-DK" altLang="da-DK" sz="1800" kern="0" dirty="0">
                <a:ea typeface="ＭＳ Ｐゴシック" pitchFamily="34" charset="-128"/>
              </a:rPr>
              <a:t> – dvs. hvilke klasser, der skal </a:t>
            </a:r>
            <a:r>
              <a:rPr lang="da-DK" altLang="da-DK" sz="1800" kern="0" dirty="0" smtClean="0">
                <a:ea typeface="ＭＳ Ｐゴシック" pitchFamily="34" charset="-128"/>
              </a:rPr>
              <a:t>være, </a:t>
            </a:r>
            <a:r>
              <a:rPr lang="da-DK" altLang="da-DK" sz="1800" kern="0" dirty="0">
                <a:ea typeface="ＭＳ Ｐゴシック" pitchFamily="34" charset="-128"/>
              </a:rPr>
              <a:t>og hvordan de interagerer med </a:t>
            </a:r>
            <a:r>
              <a:rPr lang="da-DK" altLang="da-DK" sz="1800" kern="0" dirty="0" smtClean="0">
                <a:ea typeface="ＭＳ Ｐゴシック" pitchFamily="34" charset="-128"/>
              </a:rPr>
              <a:t>hinanden</a:t>
            </a:r>
          </a:p>
          <a:p>
            <a:pPr lvl="1">
              <a:spcBef>
                <a:spcPts val="400"/>
              </a:spcBef>
            </a:pPr>
            <a:r>
              <a:rPr lang="da-DK" altLang="da-DK" sz="1800" kern="0" dirty="0" smtClean="0">
                <a:ea typeface="ＭＳ Ｐゴシック" pitchFamily="34" charset="-128"/>
              </a:rPr>
              <a:t>Stort og komplekst problemområde</a:t>
            </a:r>
          </a:p>
          <a:p>
            <a:pPr lvl="1">
              <a:spcBef>
                <a:spcPts val="400"/>
              </a:spcBef>
            </a:pPr>
            <a:r>
              <a:rPr lang="da-DK" altLang="da-DK" sz="1800" kern="0" dirty="0" smtClean="0">
                <a:ea typeface="ＭＳ Ｐゴシック" pitchFamily="34" charset="-128"/>
              </a:rPr>
              <a:t>Vi vil kun se på nogle af de helt grundlæggende principper og teknikker</a:t>
            </a:r>
          </a:p>
          <a:p>
            <a:pPr marL="342900" lvl="1" indent="-342900">
              <a:spcBef>
                <a:spcPts val="1200"/>
              </a:spcBef>
              <a:buChar char="•"/>
            </a:pPr>
            <a:r>
              <a:rPr lang="da-DK" altLang="da-DK" b="1" kern="0" dirty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I store </a:t>
            </a:r>
            <a:r>
              <a:rPr lang="da-DK" altLang="da-DK" b="1" kern="0" dirty="0" smtClean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systemudviklingsprojekter </a:t>
            </a:r>
            <a:r>
              <a:rPr lang="da-DK" altLang="da-DK" b="1" kern="0" dirty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bruger man </a:t>
            </a:r>
            <a:r>
              <a:rPr lang="da-DK" altLang="da-DK" b="1" kern="0" dirty="0" smtClean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mere </a:t>
            </a:r>
            <a:r>
              <a:rPr lang="da-DK" altLang="da-DK" b="1" kern="0" dirty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tid på analyse og design end man bruger på </a:t>
            </a:r>
            <a:r>
              <a:rPr lang="da-DK" altLang="da-DK" b="1" kern="0" dirty="0" smtClean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implementation</a:t>
            </a:r>
          </a:p>
          <a:p>
            <a:pPr lvl="1">
              <a:spcBef>
                <a:spcPts val="400"/>
              </a:spcBef>
            </a:pPr>
            <a:r>
              <a:rPr lang="da-DK" altLang="da-DK" sz="1800" kern="0" dirty="0" smtClean="0">
                <a:ea typeface="ＭＳ Ｐゴシック" pitchFamily="34" charset="-128"/>
              </a:rPr>
              <a:t>Tid brugt på omhyggelig analyse og godt </a:t>
            </a:r>
            <a:r>
              <a:rPr lang="da-DK" altLang="da-DK" sz="1800" kern="0" dirty="0" smtClean="0">
                <a:ea typeface="ＭＳ Ｐゴシック" pitchFamily="34" charset="-128"/>
              </a:rPr>
              <a:t>design </a:t>
            </a:r>
            <a:r>
              <a:rPr lang="da-DK" altLang="da-DK" sz="1800" kern="0" dirty="0" smtClean="0">
                <a:ea typeface="ＭＳ Ｐゴシック" pitchFamily="34" charset="-128"/>
              </a:rPr>
              <a:t>spares (mange gange), når man senere skal programmere, afteste og vedligeholde systemet</a:t>
            </a:r>
            <a:endParaRPr lang="da-DK" altLang="da-DK" sz="1800" kern="0" dirty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8343180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8568952" cy="682625"/>
          </a:xfrm>
        </p:spPr>
        <p:txBody>
          <a:bodyPr/>
          <a:lstStyle/>
          <a:p>
            <a:r>
              <a:rPr lang="da-DK" altLang="da-DK" sz="2800" dirty="0">
                <a:solidFill>
                  <a:srgbClr val="A50021"/>
                </a:solidFill>
                <a:ea typeface="ＭＳ Ｐゴシック" pitchFamily="34" charset="-128"/>
                <a:cs typeface="Arial"/>
              </a:rPr>
              <a:t>●</a:t>
            </a:r>
            <a:r>
              <a:rPr lang="da-DK" altLang="da-DK" sz="2800" dirty="0">
                <a:ea typeface="ＭＳ Ｐゴシック" pitchFamily="34" charset="-128"/>
                <a:cs typeface="Arial"/>
              </a:rPr>
              <a:t> </a:t>
            </a:r>
            <a:r>
              <a:rPr lang="da-DK" altLang="da-DK" sz="3200" dirty="0" smtClean="0">
                <a:ea typeface="ＭＳ Ｐゴシック" pitchFamily="34" charset="-128"/>
                <a:cs typeface="Arial"/>
              </a:rPr>
              <a:t>M</a:t>
            </a:r>
            <a:r>
              <a:rPr lang="da-DK" altLang="da-DK" sz="3200" dirty="0" smtClean="0">
                <a:ea typeface="ＭＳ Ｐゴシック" pitchFamily="34" charset="-128"/>
              </a:rPr>
              <a:t>undtlig eksamen</a:t>
            </a:r>
            <a:endParaRPr lang="da-DK" altLang="da-DK" sz="3200" dirty="0">
              <a:ea typeface="ＭＳ Ｐゴシック" pitchFamily="34" charset="-128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8532440" y="6400800"/>
            <a:ext cx="61156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2CA5836E-6711-417F-AF48-31ACC3CF4030}" type="slidenum">
              <a:rPr lang="da-DK" altLang="da-DK" smtClean="0"/>
              <a:pPr>
                <a:defRPr/>
              </a:pPr>
              <a:t>20</a:t>
            </a:fld>
            <a:endParaRPr lang="da-DK" altLang="da-DK" dirty="0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467544" y="1052736"/>
            <a:ext cx="8352928" cy="31683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ts val="1800"/>
              </a:spcBef>
            </a:pPr>
            <a:r>
              <a:rPr lang="da-DK" altLang="da-DK" sz="2000" kern="0" dirty="0" smtClean="0">
                <a:ea typeface="ＭＳ Ｐゴシック" pitchFamily="34" charset="-128"/>
              </a:rPr>
              <a:t>Ved den mundtlige eksamen forventer vi, at du demonstrerer</a:t>
            </a:r>
            <a:endParaRPr lang="da-DK" altLang="da-DK" sz="2000" kern="0" dirty="0">
              <a:ea typeface="ＭＳ Ｐゴシック" pitchFamily="34" charset="-128"/>
            </a:endParaRPr>
          </a:p>
          <a:p>
            <a:pPr lvl="1">
              <a:spcBef>
                <a:spcPts val="600"/>
              </a:spcBef>
            </a:pPr>
            <a:r>
              <a:rPr lang="da-DK" altLang="da-DK" sz="1800" kern="0" dirty="0">
                <a:ea typeface="ＭＳ Ｐゴシック" pitchFamily="34" charset="-128"/>
              </a:rPr>
              <a:t>Kendskab til de </a:t>
            </a:r>
            <a:r>
              <a:rPr lang="da-DK" altLang="da-DK" sz="1800" b="1" kern="0" dirty="0">
                <a:solidFill>
                  <a:srgbClr val="008000"/>
                </a:solidFill>
                <a:ea typeface="ＭＳ Ｐゴシック" pitchFamily="34" charset="-128"/>
              </a:rPr>
              <a:t>vigtigste begreber</a:t>
            </a:r>
            <a:r>
              <a:rPr lang="da-DK" altLang="da-DK" sz="1800" kern="0" dirty="0">
                <a:ea typeface="ＭＳ Ｐゴシック" pitchFamily="34" charset="-128"/>
              </a:rPr>
              <a:t> inden for det trukne emneområde</a:t>
            </a:r>
          </a:p>
          <a:p>
            <a:pPr lvl="1">
              <a:spcBef>
                <a:spcPts val="600"/>
              </a:spcBef>
            </a:pPr>
            <a:r>
              <a:rPr lang="da-DK" altLang="da-DK" sz="1800" kern="0" dirty="0">
                <a:ea typeface="ＭＳ Ｐゴシック" pitchFamily="34" charset="-128"/>
              </a:rPr>
              <a:t>Evne til at </a:t>
            </a:r>
            <a:r>
              <a:rPr lang="da-DK" altLang="da-DK" sz="1800" b="1" kern="0" dirty="0">
                <a:solidFill>
                  <a:srgbClr val="008000"/>
                </a:solidFill>
                <a:ea typeface="ＭＳ Ｐゴシック" pitchFamily="34" charset="-128"/>
              </a:rPr>
              <a:t>programmere i Java</a:t>
            </a:r>
            <a:r>
              <a:rPr lang="da-DK" altLang="da-DK" sz="1800" kern="0" dirty="0">
                <a:ea typeface="ＭＳ Ｐゴシック" pitchFamily="34" charset="-128"/>
              </a:rPr>
              <a:t> ved at præsentere </a:t>
            </a:r>
            <a:r>
              <a:rPr lang="da-DK" altLang="da-DK" sz="1800" kern="0" dirty="0" smtClean="0">
                <a:ea typeface="ＭＳ Ｐゴシック" pitchFamily="34" charset="-128"/>
              </a:rPr>
              <a:t>og forklare små </a:t>
            </a:r>
            <a:r>
              <a:rPr lang="da-DK" altLang="da-DK" sz="1800" kern="0" dirty="0">
                <a:ea typeface="ＭＳ Ｐゴシック" pitchFamily="34" charset="-128"/>
              </a:rPr>
              <a:t>velvalgte programstumper indenfor emneområdet</a:t>
            </a:r>
          </a:p>
          <a:p>
            <a:pPr lvl="1">
              <a:spcBef>
                <a:spcPts val="600"/>
              </a:spcBef>
            </a:pPr>
            <a:r>
              <a:rPr lang="da-DK" altLang="da-DK" sz="1800" kern="0" dirty="0">
                <a:ea typeface="ＭＳ Ｐゴシック" pitchFamily="34" charset="-128"/>
              </a:rPr>
              <a:t>Evne til at </a:t>
            </a:r>
            <a:r>
              <a:rPr lang="da-DK" altLang="da-DK" sz="1800" b="1" kern="0" dirty="0">
                <a:solidFill>
                  <a:srgbClr val="008000"/>
                </a:solidFill>
                <a:ea typeface="ＭＳ Ｐゴシック" pitchFamily="34" charset="-128"/>
              </a:rPr>
              <a:t>svare på spørgsmål</a:t>
            </a:r>
            <a:r>
              <a:rPr lang="da-DK" altLang="da-DK" sz="1800" kern="0" dirty="0">
                <a:ea typeface="ＭＳ Ｐゴシック" pitchFamily="34" charset="-128"/>
              </a:rPr>
              <a:t> inden for emneområdet, herunder relatere kursets projektopgaver til emneområdet</a:t>
            </a:r>
          </a:p>
          <a:p>
            <a:pPr>
              <a:spcBef>
                <a:spcPts val="1200"/>
              </a:spcBef>
            </a:pPr>
            <a:r>
              <a:rPr lang="da-DK" altLang="da-DK" sz="2000" kern="0" dirty="0" smtClean="0">
                <a:ea typeface="ＭＳ Ｐゴシック" pitchFamily="34" charset="-128"/>
              </a:rPr>
              <a:t>Varighed</a:t>
            </a:r>
          </a:p>
          <a:p>
            <a:pPr lvl="1">
              <a:spcBef>
                <a:spcPts val="600"/>
              </a:spcBef>
            </a:pPr>
            <a:r>
              <a:rPr lang="da-DK" altLang="da-DK" sz="1800" kern="0" dirty="0" smtClean="0">
                <a:ea typeface="ＭＳ Ｐゴシック" pitchFamily="34" charset="-128"/>
              </a:rPr>
              <a:t>Du er ”på scenen” i ca. 15 minutter</a:t>
            </a:r>
          </a:p>
          <a:p>
            <a:pPr lvl="1">
              <a:spcBef>
                <a:spcPts val="600"/>
              </a:spcBef>
            </a:pPr>
            <a:r>
              <a:rPr lang="da-DK" altLang="da-DK" sz="1800" kern="0" dirty="0" smtClean="0">
                <a:ea typeface="ＭＳ Ｐゴシック" pitchFamily="34" charset="-128"/>
              </a:rPr>
              <a:t>De næste 3-5 minutter bruges til votering, meddelelse og forklaring af din karakter samt skift til næste eksaminand</a:t>
            </a: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467544" y="4540832"/>
            <a:ext cx="8424936" cy="2200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ts val="1200"/>
              </a:spcBef>
            </a:pPr>
            <a:r>
              <a:rPr lang="da-DK" altLang="da-DK" sz="2000" kern="0" dirty="0" smtClean="0">
                <a:ea typeface="ＭＳ Ｐゴシック" pitchFamily="34" charset="-128"/>
              </a:rPr>
              <a:t>En af de mest effektive måder at træne til eksamen, er at høre andre studerende (og lære af deres gode og dårlige ting)</a:t>
            </a:r>
            <a:endParaRPr lang="da-DK" altLang="da-DK" sz="2000" kern="0" dirty="0">
              <a:ea typeface="ＭＳ Ｐゴシック" pitchFamily="34" charset="-128"/>
            </a:endParaRPr>
          </a:p>
          <a:p>
            <a:pPr lvl="1">
              <a:spcBef>
                <a:spcPts val="600"/>
              </a:spcBef>
            </a:pPr>
            <a:r>
              <a:rPr lang="da-DK" altLang="da-DK" sz="1800" kern="0" dirty="0" smtClean="0">
                <a:ea typeface="ＭＳ Ｐゴシック" pitchFamily="34" charset="-128"/>
              </a:rPr>
              <a:t>Vi opfordrer </a:t>
            </a:r>
            <a:r>
              <a:rPr lang="da-DK" altLang="da-DK" sz="1800" kern="0" dirty="0">
                <a:ea typeface="ＭＳ Ｐゴシック" pitchFamily="34" charset="-128"/>
              </a:rPr>
              <a:t>derfor kraftigt til</a:t>
            </a:r>
            <a:r>
              <a:rPr lang="da-DK" altLang="da-DK" sz="1800" kern="0" dirty="0" smtClean="0">
                <a:ea typeface="ＭＳ Ｐゴシック" pitchFamily="34" charset="-128"/>
              </a:rPr>
              <a:t>, at I går ind og hører nogle af jeres medstuderende</a:t>
            </a:r>
          </a:p>
          <a:p>
            <a:pPr lvl="1">
              <a:spcBef>
                <a:spcPts val="600"/>
              </a:spcBef>
            </a:pPr>
            <a:r>
              <a:rPr lang="da-DK" altLang="da-DK" sz="1800" kern="0" dirty="0" smtClean="0">
                <a:ea typeface="ＭＳ Ｐゴシック" pitchFamily="34" charset="-128"/>
              </a:rPr>
              <a:t>Nogle synes, at det er ”upassende” – men faktisk vil det for langt de fleste eksaminander være betryggende, at der er ”neutrale” tilhørere tilstede under eksaminationen</a:t>
            </a:r>
          </a:p>
          <a:p>
            <a:pPr lvl="1">
              <a:spcBef>
                <a:spcPts val="100"/>
              </a:spcBef>
            </a:pPr>
            <a:endParaRPr lang="da-DK" altLang="da-DK" sz="1800" kern="0" dirty="0">
              <a:ea typeface="ＭＳ Ｐゴシック" pitchFamily="34" charset="-128"/>
            </a:endParaRPr>
          </a:p>
          <a:p>
            <a:pPr lvl="1">
              <a:spcBef>
                <a:spcPts val="100"/>
              </a:spcBef>
            </a:pPr>
            <a:endParaRPr lang="da-DK" altLang="da-DK" sz="1800" kern="0" dirty="0" smtClean="0">
              <a:ea typeface="ＭＳ Ｐゴシック" pitchFamily="34" charset="-128"/>
            </a:endParaRPr>
          </a:p>
          <a:p>
            <a:pPr lvl="1">
              <a:spcBef>
                <a:spcPts val="100"/>
              </a:spcBef>
            </a:pPr>
            <a:endParaRPr lang="da-DK" altLang="da-DK" sz="1800" kern="0" dirty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9449885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>
          <a:xfrm>
            <a:off x="467544" y="226095"/>
            <a:ext cx="8568952" cy="682625"/>
          </a:xfrm>
        </p:spPr>
        <p:txBody>
          <a:bodyPr/>
          <a:lstStyle/>
          <a:p>
            <a:r>
              <a:rPr lang="da-DK" altLang="da-DK" sz="3200" dirty="0" smtClean="0">
                <a:ea typeface="ＭＳ Ｐゴシック" pitchFamily="34" charset="-128"/>
                <a:cs typeface="Arial"/>
              </a:rPr>
              <a:t>Forløbet af </a:t>
            </a:r>
            <a:r>
              <a:rPr lang="da-DK" altLang="da-DK" sz="3200" dirty="0" smtClean="0">
                <a:ea typeface="ＭＳ Ｐゴシック" pitchFamily="34" charset="-128"/>
              </a:rPr>
              <a:t>eksamen</a:t>
            </a:r>
            <a:endParaRPr lang="da-DK" altLang="da-DK" sz="3200" dirty="0">
              <a:ea typeface="ＭＳ Ｐゴシック" pitchFamily="34" charset="-128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8532440" y="6400800"/>
            <a:ext cx="61156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2CA5836E-6711-417F-AF48-31ACC3CF4030}" type="slidenum">
              <a:rPr lang="da-DK" altLang="da-DK" smtClean="0"/>
              <a:pPr>
                <a:defRPr/>
              </a:pPr>
              <a:t>21</a:t>
            </a:fld>
            <a:endParaRPr lang="da-DK" altLang="da-DK" dirty="0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452660" y="980728"/>
            <a:ext cx="8583836" cy="5805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ts val="1800"/>
              </a:spcBef>
            </a:pPr>
            <a:r>
              <a:rPr lang="da-DK" altLang="da-DK" sz="2000" kern="0" dirty="0" smtClean="0">
                <a:ea typeface="ＭＳ Ｐゴシック" pitchFamily="34" charset="-128"/>
              </a:rPr>
              <a:t>Præsentationen</a:t>
            </a:r>
          </a:p>
          <a:p>
            <a:pPr lvl="1">
              <a:spcBef>
                <a:spcPts val="600"/>
              </a:spcBef>
            </a:pPr>
            <a:r>
              <a:rPr lang="da-DK" altLang="da-DK" sz="1800" kern="0" dirty="0" smtClean="0">
                <a:ea typeface="ＭＳ Ｐゴシック" pitchFamily="34" charset="-128"/>
              </a:rPr>
              <a:t>De første 2-3 minutter får du lov til at skrive din disposition på tavlen og snakke uforstyrret (indtil den værste nervøsitet har lagt sig)</a:t>
            </a:r>
          </a:p>
          <a:p>
            <a:pPr lvl="1">
              <a:spcBef>
                <a:spcPts val="600"/>
              </a:spcBef>
            </a:pPr>
            <a:r>
              <a:rPr lang="da-DK" altLang="da-DK" sz="1800" kern="0" dirty="0" smtClean="0">
                <a:ea typeface="ＭＳ Ｐゴシック" pitchFamily="34" charset="-128"/>
              </a:rPr>
              <a:t>Derefter vil eksaminator/censor afbryde med forskellige spørgsmål for at hjælpe dig med</a:t>
            </a:r>
          </a:p>
          <a:p>
            <a:pPr lvl="2">
              <a:spcBef>
                <a:spcPts val="300"/>
              </a:spcBef>
            </a:pPr>
            <a:r>
              <a:rPr lang="da-DK" altLang="da-DK" sz="1800" kern="0" dirty="0" smtClean="0">
                <a:solidFill>
                  <a:srgbClr val="000066"/>
                </a:solidFill>
                <a:ea typeface="ＭＳ Ｐゴシック" pitchFamily="34" charset="-128"/>
              </a:rPr>
              <a:t>at rette </a:t>
            </a:r>
            <a:r>
              <a:rPr lang="da-DK" altLang="da-DK" sz="1800" kern="0" dirty="0">
                <a:solidFill>
                  <a:srgbClr val="000066"/>
                </a:solidFill>
                <a:ea typeface="ＭＳ Ｐゴシック" pitchFamily="34" charset="-128"/>
              </a:rPr>
              <a:t>eventuelle småfejl </a:t>
            </a:r>
          </a:p>
          <a:p>
            <a:pPr lvl="2">
              <a:spcBef>
                <a:spcPts val="300"/>
              </a:spcBef>
            </a:pPr>
            <a:r>
              <a:rPr lang="da-DK" altLang="da-DK" sz="1800" kern="0" dirty="0" smtClean="0">
                <a:solidFill>
                  <a:srgbClr val="000066"/>
                </a:solidFill>
                <a:ea typeface="ＭＳ Ｐゴシック" pitchFamily="34" charset="-128"/>
              </a:rPr>
              <a:t>at </a:t>
            </a:r>
            <a:r>
              <a:rPr lang="da-DK" altLang="da-DK" sz="1800" kern="0" dirty="0">
                <a:solidFill>
                  <a:srgbClr val="000066"/>
                </a:solidFill>
                <a:ea typeface="ＭＳ Ｐゴシック" pitchFamily="34" charset="-128"/>
              </a:rPr>
              <a:t>få dækket de vigtigste ting </a:t>
            </a:r>
            <a:r>
              <a:rPr lang="da-DK" altLang="da-DK" sz="1800" kern="0" dirty="0" smtClean="0">
                <a:solidFill>
                  <a:srgbClr val="000066"/>
                </a:solidFill>
                <a:ea typeface="ＭＳ Ｐゴシック" pitchFamily="34" charset="-128"/>
              </a:rPr>
              <a:t>indenfor emneområdet</a:t>
            </a:r>
          </a:p>
          <a:p>
            <a:pPr lvl="1">
              <a:spcBef>
                <a:spcPts val="600"/>
              </a:spcBef>
            </a:pPr>
            <a:r>
              <a:rPr lang="da-DK" altLang="da-DK" sz="1800" kern="0" dirty="0">
                <a:ea typeface="ＭＳ Ｐゴシック" pitchFamily="34" charset="-128"/>
              </a:rPr>
              <a:t>Ved at stille </a:t>
            </a:r>
            <a:r>
              <a:rPr lang="da-DK" altLang="da-DK" sz="1800" kern="0" dirty="0" smtClean="0">
                <a:ea typeface="ＭＳ Ｐゴシック" pitchFamily="34" charset="-128"/>
              </a:rPr>
              <a:t>spørgsmål </a:t>
            </a:r>
            <a:r>
              <a:rPr lang="da-DK" altLang="da-DK" sz="1800" kern="0" dirty="0">
                <a:ea typeface="ＭＳ Ｐゴシック" pitchFamily="34" charset="-128"/>
              </a:rPr>
              <a:t>tjekker </a:t>
            </a:r>
            <a:r>
              <a:rPr lang="da-DK" altLang="da-DK" sz="1800" kern="0" dirty="0" smtClean="0">
                <a:ea typeface="ＭＳ Ｐゴシック" pitchFamily="34" charset="-128"/>
              </a:rPr>
              <a:t>vi også, om du </a:t>
            </a:r>
            <a:r>
              <a:rPr lang="da-DK" altLang="da-DK" sz="1800" kern="0" dirty="0">
                <a:ea typeface="ＭＳ Ｐゴシック" pitchFamily="34" charset="-128"/>
              </a:rPr>
              <a:t>har forstået </a:t>
            </a:r>
            <a:r>
              <a:rPr lang="da-DK" altLang="da-DK" sz="1800" kern="0" dirty="0" smtClean="0">
                <a:ea typeface="ＭＳ Ｐゴシック" pitchFamily="34" charset="-128"/>
              </a:rPr>
              <a:t>stoffet </a:t>
            </a:r>
            <a:r>
              <a:rPr lang="da-DK" altLang="da-DK" sz="1800" kern="0" dirty="0">
                <a:ea typeface="ＭＳ Ｐゴシック" pitchFamily="34" charset="-128"/>
              </a:rPr>
              <a:t>eller blot lært det udenad</a:t>
            </a:r>
          </a:p>
          <a:p>
            <a:pPr lvl="1">
              <a:spcBef>
                <a:spcPts val="600"/>
              </a:spcBef>
            </a:pPr>
            <a:r>
              <a:rPr lang="da-DK" altLang="da-DK" sz="1800" kern="0" dirty="0">
                <a:ea typeface="ＭＳ Ｐゴシック" pitchFamily="34" charset="-128"/>
              </a:rPr>
              <a:t>Jo bedre </a:t>
            </a:r>
            <a:r>
              <a:rPr lang="da-DK" altLang="da-DK" sz="1800" kern="0" dirty="0" smtClean="0">
                <a:ea typeface="ＭＳ Ｐゴシック" pitchFamily="34" charset="-128"/>
              </a:rPr>
              <a:t>du har </a:t>
            </a:r>
            <a:r>
              <a:rPr lang="da-DK" altLang="da-DK" sz="1800" kern="0" dirty="0">
                <a:ea typeface="ＭＳ Ｐゴシック" pitchFamily="34" charset="-128"/>
              </a:rPr>
              <a:t>forberedt </a:t>
            </a:r>
            <a:r>
              <a:rPr lang="da-DK" altLang="da-DK" sz="1800" kern="0" dirty="0" smtClean="0">
                <a:ea typeface="ＭＳ Ｐゴシック" pitchFamily="34" charset="-128"/>
              </a:rPr>
              <a:t>dig og </a:t>
            </a:r>
            <a:r>
              <a:rPr lang="da-DK" altLang="da-DK" sz="1800" kern="0" dirty="0">
                <a:ea typeface="ＭＳ Ｐゴシック" pitchFamily="34" charset="-128"/>
              </a:rPr>
              <a:t>jo mere initiativ </a:t>
            </a:r>
            <a:r>
              <a:rPr lang="da-DK" altLang="da-DK" sz="1800" kern="0" dirty="0" smtClean="0">
                <a:ea typeface="ＭＳ Ｐゴシック" pitchFamily="34" charset="-128"/>
              </a:rPr>
              <a:t>du selv udviser </a:t>
            </a:r>
            <a:r>
              <a:rPr lang="da-DK" altLang="da-DK" sz="1800" kern="0" dirty="0">
                <a:ea typeface="ＭＳ Ｐゴシック" pitchFamily="34" charset="-128"/>
              </a:rPr>
              <a:t>– jo bedre har </a:t>
            </a:r>
            <a:r>
              <a:rPr lang="da-DK" altLang="da-DK" sz="1800" kern="0" dirty="0" smtClean="0">
                <a:ea typeface="ＭＳ Ｐゴシック" pitchFamily="34" charset="-128"/>
              </a:rPr>
              <a:t>du </a:t>
            </a:r>
            <a:r>
              <a:rPr lang="da-DK" altLang="da-DK" sz="1800" kern="0" dirty="0">
                <a:ea typeface="ＭＳ Ｐゴシック" pitchFamily="34" charset="-128"/>
              </a:rPr>
              <a:t>styr </a:t>
            </a:r>
            <a:r>
              <a:rPr lang="da-DK" altLang="da-DK" sz="1800" kern="0" dirty="0" smtClean="0">
                <a:ea typeface="ＭＳ Ｐゴシック" pitchFamily="34" charset="-128"/>
              </a:rPr>
              <a:t>på, </a:t>
            </a:r>
            <a:r>
              <a:rPr lang="da-DK" altLang="da-DK" sz="1800" kern="0" dirty="0">
                <a:ea typeface="ＭＳ Ｐゴシック" pitchFamily="34" charset="-128"/>
              </a:rPr>
              <a:t>hvor </a:t>
            </a:r>
            <a:r>
              <a:rPr lang="da-DK" altLang="da-DK" sz="1800" kern="0" dirty="0" smtClean="0">
                <a:ea typeface="ＭＳ Ｐゴシック" pitchFamily="34" charset="-128"/>
              </a:rPr>
              <a:t>du ”kommer hen” </a:t>
            </a:r>
            <a:r>
              <a:rPr lang="da-DK" altLang="da-DK" sz="1800" kern="0" dirty="0">
                <a:ea typeface="ＭＳ Ｐゴシック" pitchFamily="34" charset="-128"/>
              </a:rPr>
              <a:t>under </a:t>
            </a:r>
            <a:r>
              <a:rPr lang="da-DK" altLang="da-DK" sz="1800" kern="0" dirty="0" smtClean="0">
                <a:ea typeface="ＭＳ Ｐゴシック" pitchFamily="34" charset="-128"/>
              </a:rPr>
              <a:t>eksamen (f.eks. </a:t>
            </a:r>
            <a:r>
              <a:rPr lang="da-DK" altLang="da-DK" sz="1800" kern="0" dirty="0">
                <a:ea typeface="ＭＳ Ｐゴシック" pitchFamily="34" charset="-128"/>
              </a:rPr>
              <a:t>hvilke </a:t>
            </a:r>
            <a:r>
              <a:rPr lang="da-DK" altLang="da-DK" sz="1800" kern="0" dirty="0" smtClean="0">
                <a:ea typeface="ＭＳ Ｐゴシック" pitchFamily="34" charset="-128"/>
              </a:rPr>
              <a:t>programmeringseksempler, du skal </a:t>
            </a:r>
            <a:r>
              <a:rPr lang="da-DK" altLang="da-DK" sz="1800" kern="0" dirty="0">
                <a:ea typeface="ＭＳ Ｐゴシック" pitchFamily="34" charset="-128"/>
              </a:rPr>
              <a:t>gennemgå</a:t>
            </a:r>
            <a:r>
              <a:rPr lang="da-DK" altLang="da-DK" sz="1800" kern="0" dirty="0" smtClean="0">
                <a:ea typeface="ＭＳ Ｐゴシック" pitchFamily="34" charset="-128"/>
              </a:rPr>
              <a:t>)</a:t>
            </a:r>
          </a:p>
          <a:p>
            <a:pPr>
              <a:spcBef>
                <a:spcPts val="1200"/>
              </a:spcBef>
            </a:pPr>
            <a:r>
              <a:rPr lang="da-DK" altLang="da-DK" sz="2000" kern="0" dirty="0">
                <a:ea typeface="ＭＳ Ｐゴシック" pitchFamily="34" charset="-128"/>
              </a:rPr>
              <a:t>Der gives karakter efter 12-skalaen</a:t>
            </a:r>
          </a:p>
          <a:p>
            <a:pPr lvl="1"/>
            <a:r>
              <a:rPr lang="da-DK" sz="1800" spc="-30" dirty="0" smtClean="0"/>
              <a:t>Pointene fra køreprøven og computerspilsopgaven tæller med </a:t>
            </a:r>
            <a:r>
              <a:rPr lang="da-DK" sz="1800" spc="-30" dirty="0"/>
              <a:t>i </a:t>
            </a:r>
            <a:r>
              <a:rPr lang="da-DK" sz="1800" spc="-30" dirty="0" smtClean="0"/>
              <a:t>fastlæggelsen </a:t>
            </a:r>
            <a:r>
              <a:rPr lang="da-DK" sz="1800" spc="-30" dirty="0"/>
              <a:t>af den endelig karakter for </a:t>
            </a:r>
            <a:r>
              <a:rPr lang="da-DK" sz="1800" spc="-30" dirty="0" smtClean="0"/>
              <a:t>kurset (tæller tilsammen med 25%)</a:t>
            </a:r>
            <a:endParaRPr lang="da-DK" sz="1800" spc="-30" dirty="0"/>
          </a:p>
          <a:p>
            <a:pPr lvl="1"/>
            <a:r>
              <a:rPr lang="da-DK" sz="1800" dirty="0" smtClean="0"/>
              <a:t>I praksis betyder det, at høje </a:t>
            </a:r>
            <a:r>
              <a:rPr lang="da-DK" sz="1800" dirty="0"/>
              <a:t>point kan trække en karakter op, mens lave point kan trække en karakter ned</a:t>
            </a:r>
          </a:p>
          <a:p>
            <a:pPr lvl="1"/>
            <a:r>
              <a:rPr lang="da-DK" sz="1800" spc="-60" dirty="0" smtClean="0"/>
              <a:t>Uanset </a:t>
            </a:r>
            <a:r>
              <a:rPr lang="da-DK" sz="1800" spc="-60" dirty="0"/>
              <a:t>pointtal kan </a:t>
            </a:r>
            <a:r>
              <a:rPr lang="da-DK" sz="1800" spc="-60" dirty="0" smtClean="0"/>
              <a:t>du </a:t>
            </a:r>
            <a:r>
              <a:rPr lang="da-DK" sz="1800" spc="-60" dirty="0"/>
              <a:t>dumpe, hvis den mundtlige præstation er </a:t>
            </a:r>
            <a:r>
              <a:rPr lang="da-DK" sz="1800" spc="-60" dirty="0" smtClean="0"/>
              <a:t>uacceptabel</a:t>
            </a:r>
            <a:endParaRPr lang="da-DK" altLang="da-DK" sz="2200" kern="0" spc="-60" dirty="0" smtClean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193195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8568952" cy="682625"/>
          </a:xfrm>
        </p:spPr>
        <p:txBody>
          <a:bodyPr/>
          <a:lstStyle/>
          <a:p>
            <a:r>
              <a:rPr lang="da-DK" altLang="da-DK" sz="3200" dirty="0" smtClean="0">
                <a:ea typeface="ＭＳ Ｐゴシック" pitchFamily="34" charset="-128"/>
                <a:cs typeface="Arial"/>
              </a:rPr>
              <a:t>Forberedelse til m</a:t>
            </a:r>
            <a:r>
              <a:rPr lang="da-DK" altLang="da-DK" sz="3200" dirty="0" smtClean="0">
                <a:ea typeface="ＭＳ Ｐゴシック" pitchFamily="34" charset="-128"/>
              </a:rPr>
              <a:t>undtlig eksamen</a:t>
            </a:r>
            <a:endParaRPr lang="da-DK" altLang="da-DK" sz="3200" dirty="0">
              <a:ea typeface="ＭＳ Ｐゴシック" pitchFamily="34" charset="-128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8532440" y="6400800"/>
            <a:ext cx="61156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2CA5836E-6711-417F-AF48-31ACC3CF4030}" type="slidenum">
              <a:rPr lang="da-DK" altLang="da-DK" smtClean="0"/>
              <a:pPr>
                <a:defRPr/>
              </a:pPr>
              <a:t>22</a:t>
            </a:fld>
            <a:endParaRPr lang="da-DK" altLang="da-DK" dirty="0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467544" y="1052736"/>
            <a:ext cx="8352928" cy="53285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ts val="1200"/>
              </a:spcBef>
            </a:pPr>
            <a:r>
              <a:rPr lang="da-DK" altLang="da-DK" sz="2000" kern="0" dirty="0" smtClean="0">
                <a:ea typeface="ＭＳ Ｐゴシック" pitchFamily="34" charset="-128"/>
              </a:rPr>
              <a:t>Disposition</a:t>
            </a:r>
            <a:endParaRPr lang="da-DK" altLang="da-DK" sz="2000" kern="0" dirty="0">
              <a:ea typeface="ＭＳ Ｐゴシック" pitchFamily="34" charset="-128"/>
            </a:endParaRPr>
          </a:p>
          <a:p>
            <a:pPr lvl="1">
              <a:spcBef>
                <a:spcPts val="300"/>
              </a:spcBef>
            </a:pPr>
            <a:r>
              <a:rPr lang="da-DK" altLang="da-DK" sz="1600" kern="0" dirty="0" smtClean="0">
                <a:ea typeface="ＭＳ Ｐゴシック" pitchFamily="34" charset="-128"/>
              </a:rPr>
              <a:t>For hvert </a:t>
            </a:r>
            <a:r>
              <a:rPr lang="da-DK" altLang="da-DK" sz="1600" kern="0" dirty="0">
                <a:ea typeface="ＭＳ Ｐゴシック" pitchFamily="34" charset="-128"/>
              </a:rPr>
              <a:t>af de </a:t>
            </a:r>
            <a:r>
              <a:rPr lang="da-DK" altLang="da-DK" sz="1600" kern="0" dirty="0" smtClean="0">
                <a:ea typeface="ＭＳ Ｐゴシック" pitchFamily="34" charset="-128"/>
              </a:rPr>
              <a:t>9 </a:t>
            </a:r>
            <a:r>
              <a:rPr lang="da-DK" altLang="da-DK" sz="1600" kern="0" dirty="0">
                <a:ea typeface="ＭＳ Ｐゴシック" pitchFamily="34" charset="-128"/>
              </a:rPr>
              <a:t>spørgsmål laves </a:t>
            </a:r>
            <a:r>
              <a:rPr lang="da-DK" altLang="da-DK" sz="1600" kern="0" dirty="0" smtClean="0">
                <a:ea typeface="ＭＳ Ｐゴシック" pitchFamily="34" charset="-128"/>
              </a:rPr>
              <a:t>en kort velgennemtænkt disposition</a:t>
            </a:r>
          </a:p>
          <a:p>
            <a:pPr lvl="1">
              <a:spcBef>
                <a:spcPts val="300"/>
              </a:spcBef>
            </a:pPr>
            <a:r>
              <a:rPr lang="da-DK" altLang="da-DK" sz="1600" kern="0" dirty="0" smtClean="0">
                <a:ea typeface="ＭＳ Ｐゴシック" pitchFamily="34" charset="-128"/>
              </a:rPr>
              <a:t>A4-ark med 10-20 ord (ingen figurer, formler, programstumper, eller lignende)</a:t>
            </a:r>
          </a:p>
          <a:p>
            <a:pPr lvl="2">
              <a:spcBef>
                <a:spcPts val="300"/>
              </a:spcBef>
            </a:pPr>
            <a:r>
              <a:rPr lang="da-DK" altLang="da-DK" kern="0" dirty="0" smtClean="0">
                <a:solidFill>
                  <a:srgbClr val="000066"/>
                </a:solidFill>
                <a:ea typeface="ＭＳ Ｐゴシック" pitchFamily="34" charset="-128"/>
              </a:rPr>
              <a:t>Opremser de begreber og eksempler, som du vil bruge</a:t>
            </a:r>
            <a:endParaRPr lang="da-DK" altLang="da-DK" kern="0" dirty="0">
              <a:solidFill>
                <a:srgbClr val="000066"/>
              </a:solidFill>
              <a:ea typeface="ＭＳ Ｐゴシック" pitchFamily="34" charset="-128"/>
            </a:endParaRPr>
          </a:p>
          <a:p>
            <a:pPr lvl="1">
              <a:spcBef>
                <a:spcPts val="300"/>
              </a:spcBef>
            </a:pPr>
            <a:r>
              <a:rPr lang="da-DK" altLang="da-DK" sz="1600" kern="0" dirty="0" smtClean="0">
                <a:ea typeface="ＭＳ Ｐゴシック" pitchFamily="34" charset="-128"/>
              </a:rPr>
              <a:t>Til eksamen starter du med at skrive dispositionen op i et hjørne af tavlen</a:t>
            </a:r>
          </a:p>
          <a:p>
            <a:pPr lvl="2">
              <a:spcBef>
                <a:spcPts val="300"/>
              </a:spcBef>
            </a:pPr>
            <a:r>
              <a:rPr lang="da-DK" altLang="da-DK" kern="0" dirty="0" smtClean="0">
                <a:solidFill>
                  <a:srgbClr val="000066"/>
                </a:solidFill>
                <a:ea typeface="ＭＳ Ｐゴシック" pitchFamily="34" charset="-128"/>
              </a:rPr>
              <a:t>Dulmer ofte den værste nervøsitet</a:t>
            </a:r>
          </a:p>
          <a:p>
            <a:pPr lvl="2">
              <a:spcBef>
                <a:spcPts val="300"/>
              </a:spcBef>
            </a:pPr>
            <a:r>
              <a:rPr lang="da-DK" altLang="da-DK" kern="0" dirty="0">
                <a:solidFill>
                  <a:srgbClr val="000066"/>
                </a:solidFill>
                <a:ea typeface="ＭＳ Ｐゴシック" pitchFamily="34" charset="-128"/>
              </a:rPr>
              <a:t>H</a:t>
            </a:r>
            <a:r>
              <a:rPr lang="da-DK" altLang="da-DK" kern="0" dirty="0" smtClean="0">
                <a:solidFill>
                  <a:srgbClr val="000066"/>
                </a:solidFill>
                <a:ea typeface="ＭＳ Ｐゴシック" pitchFamily="34" charset="-128"/>
              </a:rPr>
              <a:t>erefter </a:t>
            </a:r>
            <a:r>
              <a:rPr lang="da-DK" altLang="da-DK" kern="0" dirty="0">
                <a:solidFill>
                  <a:srgbClr val="000066"/>
                </a:solidFill>
                <a:ea typeface="ＭＳ Ｐゴシック" pitchFamily="34" charset="-128"/>
              </a:rPr>
              <a:t>lægges </a:t>
            </a:r>
            <a:r>
              <a:rPr lang="da-DK" altLang="da-DK" kern="0" dirty="0" smtClean="0">
                <a:solidFill>
                  <a:srgbClr val="000066"/>
                </a:solidFill>
                <a:ea typeface="ＭＳ Ｐゴシック" pitchFamily="34" charset="-128"/>
              </a:rPr>
              <a:t>dispositionen</a:t>
            </a:r>
            <a:r>
              <a:rPr lang="da-DK" altLang="da-DK" b="1" kern="0" dirty="0" smtClean="0">
                <a:solidFill>
                  <a:srgbClr val="008000"/>
                </a:solidFill>
                <a:ea typeface="ＭＳ Ｐゴシック" pitchFamily="34" charset="-128"/>
              </a:rPr>
              <a:t> helt væk</a:t>
            </a:r>
            <a:r>
              <a:rPr lang="da-DK" altLang="da-DK" kern="0" dirty="0" smtClean="0">
                <a:solidFill>
                  <a:srgbClr val="000066"/>
                </a:solidFill>
                <a:ea typeface="ＭＳ Ｐゴシック" pitchFamily="34" charset="-128"/>
              </a:rPr>
              <a:t> (eller med bagsiden opad)</a:t>
            </a:r>
            <a:endParaRPr lang="da-DK" altLang="da-DK" kern="0" dirty="0">
              <a:solidFill>
                <a:srgbClr val="000066"/>
              </a:solidFill>
              <a:ea typeface="ＭＳ Ｐゴシック" pitchFamily="34" charset="-128"/>
            </a:endParaRPr>
          </a:p>
          <a:p>
            <a:pPr lvl="1">
              <a:spcBef>
                <a:spcPts val="300"/>
              </a:spcBef>
            </a:pPr>
            <a:r>
              <a:rPr lang="da-DK" altLang="da-DK" sz="1600" kern="0" dirty="0" smtClean="0">
                <a:ea typeface="ＭＳ Ｐゴシック" pitchFamily="34" charset="-128"/>
              </a:rPr>
              <a:t>Du får ikke point for at kunne læse op af dispositionen</a:t>
            </a:r>
          </a:p>
          <a:p>
            <a:pPr lvl="2">
              <a:spcBef>
                <a:spcPts val="300"/>
              </a:spcBef>
            </a:pPr>
            <a:r>
              <a:rPr lang="da-DK" altLang="da-DK" kern="0" dirty="0" smtClean="0">
                <a:solidFill>
                  <a:srgbClr val="000066"/>
                </a:solidFill>
                <a:ea typeface="ＭＳ Ｐゴシック" pitchFamily="34" charset="-128"/>
              </a:rPr>
              <a:t>Derfor skal den være </a:t>
            </a:r>
            <a:r>
              <a:rPr lang="da-DK" altLang="da-DK" kern="0" dirty="0">
                <a:solidFill>
                  <a:srgbClr val="000066"/>
                </a:solidFill>
                <a:ea typeface="ＭＳ Ｐゴシック" pitchFamily="34" charset="-128"/>
              </a:rPr>
              <a:t>så kort som overhovedet </a:t>
            </a:r>
            <a:r>
              <a:rPr lang="da-DK" altLang="da-DK" kern="0" dirty="0" smtClean="0">
                <a:solidFill>
                  <a:srgbClr val="000066"/>
                </a:solidFill>
                <a:ea typeface="ＭＳ Ｐゴシック" pitchFamily="34" charset="-128"/>
              </a:rPr>
              <a:t>mulig</a:t>
            </a:r>
          </a:p>
          <a:p>
            <a:pPr lvl="2">
              <a:spcBef>
                <a:spcPts val="300"/>
              </a:spcBef>
            </a:pPr>
            <a:r>
              <a:rPr lang="da-DK" altLang="da-DK" kern="0" dirty="0">
                <a:solidFill>
                  <a:srgbClr val="000066"/>
                </a:solidFill>
                <a:ea typeface="ＭＳ Ｐゴシック" pitchFamily="34" charset="-128"/>
              </a:rPr>
              <a:t>D</a:t>
            </a:r>
            <a:r>
              <a:rPr lang="da-DK" altLang="da-DK" kern="0" dirty="0" smtClean="0">
                <a:solidFill>
                  <a:srgbClr val="000066"/>
                </a:solidFill>
                <a:ea typeface="ＭＳ Ｐゴシック" pitchFamily="34" charset="-128"/>
              </a:rPr>
              <a:t>en </a:t>
            </a:r>
            <a:r>
              <a:rPr lang="da-DK" altLang="da-DK" kern="0" dirty="0">
                <a:solidFill>
                  <a:srgbClr val="000066"/>
                </a:solidFill>
                <a:ea typeface="ＭＳ Ｐゴシック" pitchFamily="34" charset="-128"/>
              </a:rPr>
              <a:t>er </a:t>
            </a:r>
            <a:r>
              <a:rPr lang="da-DK" altLang="da-DK" kern="0" dirty="0" smtClean="0">
                <a:solidFill>
                  <a:srgbClr val="000066"/>
                </a:solidFill>
                <a:ea typeface="ＭＳ Ｐゴシック" pitchFamily="34" charset="-128"/>
              </a:rPr>
              <a:t>blot en </a:t>
            </a:r>
            <a:r>
              <a:rPr lang="da-DK" altLang="da-DK" kern="0" dirty="0">
                <a:solidFill>
                  <a:srgbClr val="000066"/>
                </a:solidFill>
                <a:ea typeface="ＭＳ Ｐゴシック" pitchFamily="34" charset="-128"/>
              </a:rPr>
              <a:t>huskeliste over, hvad </a:t>
            </a:r>
            <a:r>
              <a:rPr lang="da-DK" altLang="da-DK" kern="0" dirty="0" smtClean="0">
                <a:solidFill>
                  <a:srgbClr val="000066"/>
                </a:solidFill>
                <a:ea typeface="ＭＳ Ｐゴシック" pitchFamily="34" charset="-128"/>
              </a:rPr>
              <a:t>du vil præsentere </a:t>
            </a:r>
            <a:r>
              <a:rPr lang="da-DK" altLang="da-DK" kern="0" dirty="0">
                <a:solidFill>
                  <a:srgbClr val="000066"/>
                </a:solidFill>
                <a:ea typeface="ＭＳ Ｐゴシック" pitchFamily="34" charset="-128"/>
              </a:rPr>
              <a:t>og i hvilken </a:t>
            </a:r>
            <a:r>
              <a:rPr lang="da-DK" altLang="da-DK" kern="0" dirty="0" smtClean="0">
                <a:solidFill>
                  <a:srgbClr val="000066"/>
                </a:solidFill>
                <a:ea typeface="ＭＳ Ｐゴシック" pitchFamily="34" charset="-128"/>
              </a:rPr>
              <a:t>rækkefølge</a:t>
            </a:r>
          </a:p>
          <a:p>
            <a:pPr lvl="2">
              <a:spcBef>
                <a:spcPts val="300"/>
              </a:spcBef>
            </a:pPr>
            <a:r>
              <a:rPr lang="da-DK" altLang="da-DK" kern="0" spc="-50" dirty="0">
                <a:solidFill>
                  <a:srgbClr val="000066"/>
                </a:solidFill>
                <a:ea typeface="ＭＳ Ｐゴシック" pitchFamily="34" charset="-128"/>
              </a:rPr>
              <a:t>Du bør kunne præsentere de ting, som du har udvalgt i dispositionen på ca. </a:t>
            </a:r>
            <a:r>
              <a:rPr lang="da-DK" altLang="da-DK" kern="0" spc="-50" dirty="0" smtClean="0">
                <a:solidFill>
                  <a:srgbClr val="000066"/>
                </a:solidFill>
                <a:ea typeface="ＭＳ Ｐゴシック" pitchFamily="34" charset="-128"/>
              </a:rPr>
              <a:t>10 min</a:t>
            </a:r>
          </a:p>
          <a:p>
            <a:pPr lvl="2">
              <a:spcBef>
                <a:spcPts val="300"/>
              </a:spcBef>
            </a:pPr>
            <a:r>
              <a:rPr lang="da-DK" altLang="da-DK" kern="0" dirty="0" smtClean="0">
                <a:solidFill>
                  <a:srgbClr val="000066"/>
                </a:solidFill>
                <a:ea typeface="ＭＳ Ｐゴシック" pitchFamily="34" charset="-128"/>
              </a:rPr>
              <a:t>Resten </a:t>
            </a:r>
            <a:r>
              <a:rPr lang="da-DK" altLang="da-DK" kern="0" dirty="0">
                <a:solidFill>
                  <a:srgbClr val="000066"/>
                </a:solidFill>
                <a:ea typeface="ＭＳ Ｐゴシック" pitchFamily="34" charset="-128"/>
              </a:rPr>
              <a:t>af tiden bruges til at svare på diverse spørgsmål inden for det trukne emne samt resten af </a:t>
            </a:r>
            <a:r>
              <a:rPr lang="da-DK" altLang="da-DK" kern="0" dirty="0" smtClean="0">
                <a:solidFill>
                  <a:srgbClr val="000066"/>
                </a:solidFill>
                <a:ea typeface="ＭＳ Ｐゴシック" pitchFamily="34" charset="-128"/>
              </a:rPr>
              <a:t>pensum</a:t>
            </a:r>
            <a:endParaRPr lang="da-DK" altLang="da-DK" sz="2200" kern="0" dirty="0" smtClean="0">
              <a:ea typeface="ＭＳ Ｐゴシック" pitchFamily="34" charset="-128"/>
            </a:endParaRPr>
          </a:p>
          <a:p>
            <a:pPr lvl="1">
              <a:spcBef>
                <a:spcPts val="100"/>
              </a:spcBef>
            </a:pPr>
            <a:endParaRPr lang="da-DK" altLang="da-DK" sz="1800" kern="0" dirty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3489970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8568952" cy="682625"/>
          </a:xfrm>
        </p:spPr>
        <p:txBody>
          <a:bodyPr/>
          <a:lstStyle/>
          <a:p>
            <a:r>
              <a:rPr lang="da-DK" altLang="da-DK" sz="3200" dirty="0" smtClean="0">
                <a:ea typeface="ＭＳ Ｐゴシック" pitchFamily="34" charset="-128"/>
                <a:cs typeface="Arial"/>
              </a:rPr>
              <a:t>Java kode eksempler</a:t>
            </a:r>
            <a:endParaRPr lang="da-DK" altLang="da-DK" sz="3200" dirty="0">
              <a:ea typeface="ＭＳ Ｐゴシック" pitchFamily="34" charset="-128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8532440" y="6400800"/>
            <a:ext cx="61156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2CA5836E-6711-417F-AF48-31ACC3CF4030}" type="slidenum">
              <a:rPr lang="da-DK" altLang="da-DK" smtClean="0"/>
              <a:pPr>
                <a:defRPr/>
              </a:pPr>
              <a:t>23</a:t>
            </a:fld>
            <a:endParaRPr lang="da-DK" altLang="da-DK" dirty="0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467544" y="1052736"/>
            <a:ext cx="8424936" cy="53285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ts val="1200"/>
              </a:spcBef>
            </a:pPr>
            <a:r>
              <a:rPr lang="da-DK" altLang="da-DK" sz="2000" kern="0" dirty="0" smtClean="0">
                <a:ea typeface="ＭＳ Ｐゴシック" pitchFamily="34" charset="-128"/>
              </a:rPr>
              <a:t>Valg af eksempler</a:t>
            </a:r>
          </a:p>
          <a:p>
            <a:pPr lvl="1">
              <a:spcBef>
                <a:spcPts val="300"/>
              </a:spcBef>
            </a:pPr>
            <a:r>
              <a:rPr lang="da-DK" altLang="da-DK" sz="1600" kern="0" dirty="0" smtClean="0">
                <a:ea typeface="ＭＳ Ｐゴシック" pitchFamily="34" charset="-128"/>
              </a:rPr>
              <a:t>Det er vigtigt, at du </a:t>
            </a:r>
            <a:r>
              <a:rPr lang="da-DK" altLang="da-DK" sz="1600" b="1" kern="0" dirty="0" smtClean="0">
                <a:solidFill>
                  <a:srgbClr val="008000"/>
                </a:solidFill>
                <a:ea typeface="ＭＳ Ｐゴシック" pitchFamily="34" charset="-128"/>
              </a:rPr>
              <a:t>på forhånd</a:t>
            </a:r>
            <a:r>
              <a:rPr lang="da-DK" altLang="da-DK" sz="1600" kern="0" dirty="0" smtClean="0">
                <a:ea typeface="ＭＳ Ｐゴシック" pitchFamily="34" charset="-128"/>
              </a:rPr>
              <a:t>, for hvert af de 9 spørgsmål, har valgt nogle gode eksempler på Java kode, som du vil præsentere</a:t>
            </a:r>
          </a:p>
          <a:p>
            <a:pPr lvl="1">
              <a:spcBef>
                <a:spcPts val="300"/>
              </a:spcBef>
            </a:pPr>
            <a:r>
              <a:rPr lang="da-DK" altLang="da-DK" sz="1600" kern="0" dirty="0">
                <a:ea typeface="ＭＳ Ｐゴシック" pitchFamily="34" charset="-128"/>
              </a:rPr>
              <a:t>Eksemplerne kan være </a:t>
            </a:r>
            <a:r>
              <a:rPr lang="da-DK" altLang="da-DK" sz="1600" kern="0" dirty="0" smtClean="0">
                <a:ea typeface="ＭＳ Ｐゴシック" pitchFamily="34" charset="-128"/>
              </a:rPr>
              <a:t>”stjålet” </a:t>
            </a:r>
            <a:r>
              <a:rPr lang="da-DK" altLang="da-DK" sz="1600" kern="0" dirty="0">
                <a:ea typeface="ＭＳ Ｐゴシック" pitchFamily="34" charset="-128"/>
              </a:rPr>
              <a:t>fra lærebogen, mine slides eller nogle af de opgaver, som du har lavet på kurset</a:t>
            </a:r>
          </a:p>
          <a:p>
            <a:pPr lvl="1">
              <a:spcBef>
                <a:spcPts val="300"/>
              </a:spcBef>
            </a:pPr>
            <a:r>
              <a:rPr lang="da-DK" altLang="da-DK" sz="1600" kern="0" dirty="0" smtClean="0">
                <a:ea typeface="ＭＳ Ｐゴシック" pitchFamily="34" charset="-128"/>
              </a:rPr>
              <a:t>Brug tid på at finde gode eksempler, og tid på at træne i at præsentere dem</a:t>
            </a:r>
          </a:p>
          <a:p>
            <a:pPr lvl="1">
              <a:spcBef>
                <a:spcPts val="300"/>
              </a:spcBef>
              <a:buFontTx/>
              <a:buChar char="–"/>
            </a:pPr>
            <a:r>
              <a:rPr lang="da-DK" altLang="da-DK" sz="1600" kern="0" dirty="0">
                <a:ea typeface="ＭＳ Ｐゴシック" pitchFamily="34" charset="-128"/>
              </a:rPr>
              <a:t>Eksemplerne skal være korte og tydeligt vise de ting, som er centrale for din præsentation</a:t>
            </a:r>
          </a:p>
          <a:p>
            <a:pPr marL="342900" lvl="1" indent="-342900">
              <a:spcBef>
                <a:spcPts val="1800"/>
              </a:spcBef>
              <a:buFontTx/>
              <a:buChar char="•"/>
            </a:pPr>
            <a:r>
              <a:rPr lang="da-DK" altLang="da-DK" b="1" kern="0" dirty="0" smtClean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Hvis </a:t>
            </a:r>
            <a:r>
              <a:rPr lang="da-DK" altLang="da-DK" b="1" kern="0" dirty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du ikke selv </a:t>
            </a:r>
            <a:r>
              <a:rPr lang="da-DK" altLang="da-DK" b="1" kern="0" dirty="0" smtClean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forbereder </a:t>
            </a:r>
            <a:r>
              <a:rPr lang="da-DK" altLang="da-DK" b="1" kern="0" dirty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små velvalgte Java eksempler, finder vi nogle, som du skal </a:t>
            </a:r>
            <a:r>
              <a:rPr lang="da-DK" altLang="da-DK" b="1" kern="0" dirty="0" smtClean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præsentere</a:t>
            </a:r>
          </a:p>
          <a:p>
            <a:pPr lvl="1">
              <a:spcBef>
                <a:spcPts val="300"/>
              </a:spcBef>
            </a:pPr>
            <a:r>
              <a:rPr lang="da-DK" altLang="da-DK" sz="1600" kern="0" dirty="0">
                <a:ea typeface="ＭＳ Ｐゴシック" pitchFamily="34" charset="-128"/>
              </a:rPr>
              <a:t>Det gør </a:t>
            </a:r>
            <a:r>
              <a:rPr lang="da-DK" altLang="da-DK" sz="1600" kern="0" dirty="0" smtClean="0">
                <a:ea typeface="ＭＳ Ｐゴシック" pitchFamily="34" charset="-128"/>
              </a:rPr>
              <a:t>ikke </a:t>
            </a:r>
            <a:r>
              <a:rPr lang="da-DK" altLang="da-DK" sz="1600" kern="0" dirty="0">
                <a:ea typeface="ＭＳ Ｐゴシック" pitchFamily="34" charset="-128"/>
              </a:rPr>
              <a:t>opgaven lettere</a:t>
            </a:r>
          </a:p>
          <a:p>
            <a:pPr lvl="0">
              <a:spcBef>
                <a:spcPts val="1800"/>
              </a:spcBef>
            </a:pPr>
            <a:r>
              <a:rPr lang="da-DK" sz="2000" dirty="0" smtClean="0"/>
              <a:t>Det </a:t>
            </a:r>
            <a:r>
              <a:rPr lang="da-DK" sz="2000" dirty="0"/>
              <a:t>er tilladt at lave sine egne eksempler eller finde dem på nettet</a:t>
            </a:r>
          </a:p>
          <a:p>
            <a:pPr lvl="1">
              <a:spcBef>
                <a:spcPts val="200"/>
              </a:spcBef>
            </a:pPr>
            <a:r>
              <a:rPr lang="da-DK" sz="1600" kern="0" dirty="0">
                <a:ea typeface="ＭＳ Ｐゴシック" pitchFamily="34" charset="-128"/>
              </a:rPr>
              <a:t>Dette anbefales dog </a:t>
            </a:r>
            <a:r>
              <a:rPr lang="da-DK" sz="1600" b="1" kern="0" dirty="0">
                <a:solidFill>
                  <a:srgbClr val="008000"/>
                </a:solidFill>
                <a:ea typeface="ＭＳ Ｐゴシック" pitchFamily="34" charset="-128"/>
              </a:rPr>
              <a:t>ikke</a:t>
            </a:r>
            <a:r>
              <a:rPr lang="da-DK" sz="1600" kern="0" dirty="0">
                <a:ea typeface="ＭＳ Ｐゴシック" pitchFamily="34" charset="-128"/>
              </a:rPr>
              <a:t>.</a:t>
            </a:r>
          </a:p>
          <a:p>
            <a:pPr lvl="1">
              <a:spcBef>
                <a:spcPts val="200"/>
              </a:spcBef>
            </a:pPr>
            <a:r>
              <a:rPr lang="da-DK" sz="1600" kern="0" dirty="0">
                <a:ea typeface="ＭＳ Ｐゴシック" pitchFamily="34" charset="-128"/>
              </a:rPr>
              <a:t>Dels skal </a:t>
            </a:r>
            <a:r>
              <a:rPr lang="da-DK" sz="1600" kern="0" dirty="0" smtClean="0">
                <a:ea typeface="ＭＳ Ｐゴシック" pitchFamily="34" charset="-128"/>
              </a:rPr>
              <a:t>du </a:t>
            </a:r>
            <a:r>
              <a:rPr lang="da-DK" sz="1600" kern="0" dirty="0">
                <a:ea typeface="ＭＳ Ｐゴシック" pitchFamily="34" charset="-128"/>
              </a:rPr>
              <a:t>bruge længere tid på at forklare dem (da eksaminator og censor ikke kender dem i forvejen)</a:t>
            </a:r>
          </a:p>
          <a:p>
            <a:pPr lvl="1">
              <a:spcBef>
                <a:spcPts val="200"/>
              </a:spcBef>
            </a:pPr>
            <a:r>
              <a:rPr lang="da-DK" sz="1600" kern="0" dirty="0">
                <a:ea typeface="ＭＳ Ｐゴシック" pitchFamily="34" charset="-128"/>
              </a:rPr>
              <a:t>Dels kan </a:t>
            </a:r>
            <a:r>
              <a:rPr lang="da-DK" sz="1600" kern="0" dirty="0" smtClean="0">
                <a:ea typeface="ＭＳ Ｐゴシック" pitchFamily="34" charset="-128"/>
              </a:rPr>
              <a:t>du </a:t>
            </a:r>
            <a:r>
              <a:rPr lang="da-DK" sz="1600" kern="0" dirty="0">
                <a:ea typeface="ＭＳ Ｐゴシック" pitchFamily="34" charset="-128"/>
              </a:rPr>
              <a:t>ikke så godt få hjælp (fra eksaminator og censor), hvis der opstår problemer under præsentationen</a:t>
            </a:r>
            <a:endParaRPr lang="da-DK" sz="2800" dirty="0"/>
          </a:p>
          <a:p>
            <a:pPr lvl="1">
              <a:spcBef>
                <a:spcPts val="300"/>
              </a:spcBef>
            </a:pPr>
            <a:endParaRPr lang="da-DK" altLang="da-DK" sz="1600" kern="0" dirty="0">
              <a:ea typeface="ＭＳ Ｐゴシック" pitchFamily="34" charset="-128"/>
            </a:endParaRPr>
          </a:p>
          <a:p>
            <a:pPr>
              <a:spcBef>
                <a:spcPts val="100"/>
              </a:spcBef>
            </a:pPr>
            <a:endParaRPr lang="da-DK" altLang="da-DK" sz="2200" kern="0" dirty="0" smtClean="0">
              <a:ea typeface="ＭＳ Ｐゴシック" pitchFamily="34" charset="-128"/>
            </a:endParaRPr>
          </a:p>
          <a:p>
            <a:pPr lvl="1">
              <a:spcBef>
                <a:spcPts val="100"/>
              </a:spcBef>
            </a:pPr>
            <a:endParaRPr lang="da-DK" altLang="da-DK" sz="1800" kern="0" dirty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1814131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8568952" cy="682625"/>
          </a:xfrm>
        </p:spPr>
        <p:txBody>
          <a:bodyPr/>
          <a:lstStyle/>
          <a:p>
            <a:r>
              <a:rPr lang="da-DK" altLang="da-DK" sz="3200" dirty="0" smtClean="0">
                <a:ea typeface="ＭＳ Ｐゴシック" pitchFamily="34" charset="-128"/>
                <a:cs typeface="Arial"/>
              </a:rPr>
              <a:t>Træning gør mester</a:t>
            </a:r>
            <a:endParaRPr lang="da-DK" altLang="da-DK" sz="3400" dirty="0">
              <a:ea typeface="ＭＳ Ｐゴシック" pitchFamily="34" charset="-128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8532440" y="6400800"/>
            <a:ext cx="61156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2CA5836E-6711-417F-AF48-31ACC3CF4030}" type="slidenum">
              <a:rPr lang="da-DK" altLang="da-DK" smtClean="0"/>
              <a:pPr>
                <a:defRPr/>
              </a:pPr>
              <a:t>24</a:t>
            </a:fld>
            <a:endParaRPr lang="da-DK" altLang="da-DK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467544" y="980728"/>
            <a:ext cx="8568952" cy="5616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ts val="1200"/>
              </a:spcBef>
            </a:pPr>
            <a:r>
              <a:rPr lang="da-DK" altLang="da-DK" sz="1900" kern="0" dirty="0" smtClean="0">
                <a:ea typeface="ＭＳ Ｐゴシック" pitchFamily="34" charset="-128"/>
              </a:rPr>
              <a:t>Hvert spørgsmål bør trænes </a:t>
            </a:r>
            <a:r>
              <a:rPr lang="da-DK" altLang="da-DK" sz="1900" kern="0" dirty="0" smtClean="0">
                <a:solidFill>
                  <a:srgbClr val="008000"/>
                </a:solidFill>
                <a:ea typeface="ＭＳ Ｐゴシック" pitchFamily="34" charset="-128"/>
              </a:rPr>
              <a:t>mindst 5 gange</a:t>
            </a:r>
            <a:endParaRPr lang="da-DK" altLang="da-DK" sz="1900" kern="0" dirty="0">
              <a:solidFill>
                <a:srgbClr val="008000"/>
              </a:solidFill>
              <a:ea typeface="ＭＳ Ｐゴシック" pitchFamily="34" charset="-128"/>
            </a:endParaRPr>
          </a:p>
          <a:p>
            <a:pPr lvl="1">
              <a:spcBef>
                <a:spcPts val="200"/>
              </a:spcBef>
            </a:pPr>
            <a:r>
              <a:rPr lang="da-DK" altLang="da-DK" sz="1600" kern="0" dirty="0" smtClean="0">
                <a:ea typeface="ＭＳ Ｐゴシック" pitchFamily="34" charset="-128"/>
              </a:rPr>
              <a:t>Træningen skal være så realistisk som overhovedet muligt</a:t>
            </a:r>
          </a:p>
          <a:p>
            <a:pPr lvl="1">
              <a:spcBef>
                <a:spcPts val="200"/>
              </a:spcBef>
            </a:pPr>
            <a:r>
              <a:rPr lang="da-DK" altLang="da-DK" sz="1600" kern="0" dirty="0" smtClean="0">
                <a:ea typeface="ＭＳ Ｐゴシック" pitchFamily="34" charset="-128"/>
              </a:rPr>
              <a:t>Det er ikke nok at tænke på, hvad du vil sige og skrive</a:t>
            </a:r>
          </a:p>
          <a:p>
            <a:pPr lvl="2">
              <a:spcBef>
                <a:spcPts val="200"/>
              </a:spcBef>
            </a:pPr>
            <a:r>
              <a:rPr lang="da-DK" altLang="da-DK" kern="0" dirty="0" smtClean="0">
                <a:solidFill>
                  <a:srgbClr val="000066"/>
                </a:solidFill>
                <a:ea typeface="ＭＳ Ｐゴシック" pitchFamily="34" charset="-128"/>
              </a:rPr>
              <a:t>Du </a:t>
            </a:r>
            <a:r>
              <a:rPr lang="da-DK" altLang="da-DK" kern="0" dirty="0">
                <a:solidFill>
                  <a:srgbClr val="000066"/>
                </a:solidFill>
                <a:ea typeface="ＭＳ Ｐゴシック" pitchFamily="34" charset="-128"/>
              </a:rPr>
              <a:t>skal formulere sætningerne og sige dem højt</a:t>
            </a:r>
          </a:p>
          <a:p>
            <a:pPr lvl="2">
              <a:spcBef>
                <a:spcPts val="200"/>
              </a:spcBef>
            </a:pPr>
            <a:r>
              <a:rPr lang="da-DK" altLang="da-DK" kern="0" dirty="0" smtClean="0">
                <a:solidFill>
                  <a:srgbClr val="000066"/>
                </a:solidFill>
                <a:ea typeface="ＭＳ Ｐゴシック" pitchFamily="34" charset="-128"/>
              </a:rPr>
              <a:t>Du </a:t>
            </a:r>
            <a:r>
              <a:rPr lang="da-DK" altLang="da-DK" kern="0" dirty="0">
                <a:solidFill>
                  <a:srgbClr val="000066"/>
                </a:solidFill>
                <a:ea typeface="ＭＳ Ｐゴシック" pitchFamily="34" charset="-128"/>
              </a:rPr>
              <a:t>skal skrive tingene på et whiteboard eller et stykke papir</a:t>
            </a:r>
          </a:p>
          <a:p>
            <a:pPr marL="342900" lvl="1" indent="-342900">
              <a:spcBef>
                <a:spcPts val="800"/>
              </a:spcBef>
              <a:buChar char="•"/>
            </a:pPr>
            <a:r>
              <a:rPr lang="da-DK" altLang="da-DK" sz="1900" b="1" kern="0" dirty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Eksamen er ikke en test i skønskrift – men det er oplagt en fordel at eksaminator og censor kan læse det, som du skriver</a:t>
            </a:r>
          </a:p>
          <a:p>
            <a:pPr lvl="2">
              <a:spcBef>
                <a:spcPts val="200"/>
              </a:spcBef>
            </a:pPr>
            <a:r>
              <a:rPr lang="da-DK" altLang="da-DK" kern="0" dirty="0">
                <a:solidFill>
                  <a:srgbClr val="000066"/>
                </a:solidFill>
                <a:ea typeface="ＭＳ Ｐゴシック" pitchFamily="34" charset="-128"/>
              </a:rPr>
              <a:t>Det er forbavsende svært at skrive læseligt på et whiteboard (øv </a:t>
            </a:r>
            <a:r>
              <a:rPr lang="da-DK" altLang="da-DK" kern="0" dirty="0" smtClean="0">
                <a:solidFill>
                  <a:srgbClr val="000066"/>
                </a:solidFill>
                <a:ea typeface="ＭＳ Ｐゴシック" pitchFamily="34" charset="-128"/>
              </a:rPr>
              <a:t>dig </a:t>
            </a:r>
            <a:r>
              <a:rPr lang="da-DK" altLang="da-DK" kern="0" dirty="0">
                <a:solidFill>
                  <a:srgbClr val="000066"/>
                </a:solidFill>
                <a:ea typeface="ＭＳ Ｐゴシック" pitchFamily="34" charset="-128"/>
              </a:rPr>
              <a:t>i det)</a:t>
            </a:r>
          </a:p>
          <a:p>
            <a:pPr lvl="2">
              <a:spcBef>
                <a:spcPts val="200"/>
              </a:spcBef>
            </a:pPr>
            <a:r>
              <a:rPr lang="da-DK" altLang="da-DK" kern="0" dirty="0" smtClean="0">
                <a:solidFill>
                  <a:srgbClr val="000066"/>
                </a:solidFill>
                <a:ea typeface="ＭＳ Ｐゴシック" pitchFamily="34" charset="-128"/>
              </a:rPr>
              <a:t>Hold </a:t>
            </a:r>
            <a:r>
              <a:rPr lang="da-DK" altLang="da-DK" kern="0" dirty="0">
                <a:solidFill>
                  <a:srgbClr val="000066"/>
                </a:solidFill>
                <a:ea typeface="ＭＳ Ｐゴシック" pitchFamily="34" charset="-128"/>
              </a:rPr>
              <a:t>fornuftig tavleorden</a:t>
            </a:r>
          </a:p>
          <a:p>
            <a:pPr lvl="2">
              <a:spcBef>
                <a:spcPts val="200"/>
              </a:spcBef>
            </a:pPr>
            <a:r>
              <a:rPr lang="da-DK" altLang="da-DK" kern="0" spc="-20" dirty="0" smtClean="0">
                <a:solidFill>
                  <a:srgbClr val="000066"/>
                </a:solidFill>
                <a:ea typeface="ＭＳ Ｐゴシック" pitchFamily="34" charset="-128"/>
              </a:rPr>
              <a:t>Du må gerne forkorte lange navne og lignende </a:t>
            </a:r>
            <a:r>
              <a:rPr lang="da-DK" altLang="da-DK" kern="0" spc="-20" dirty="0">
                <a:solidFill>
                  <a:srgbClr val="000066"/>
                </a:solidFill>
                <a:ea typeface="ＭＳ Ｐゴシック" pitchFamily="34" charset="-128"/>
              </a:rPr>
              <a:t>og bruge </a:t>
            </a:r>
            <a:r>
              <a:rPr lang="da-DK" altLang="da-DK" kern="0" spc="-20" dirty="0" smtClean="0">
                <a:solidFill>
                  <a:srgbClr val="000066"/>
                </a:solidFill>
                <a:ea typeface="ＭＳ Ｐゴシック" pitchFamily="34" charset="-128"/>
              </a:rPr>
              <a:t>gentagelsestegn/ streger</a:t>
            </a:r>
            <a:r>
              <a:rPr lang="da-DK" altLang="da-DK" kern="0" dirty="0" smtClean="0">
                <a:solidFill>
                  <a:srgbClr val="000066"/>
                </a:solidFill>
                <a:ea typeface="ＭＳ Ｐゴシック" pitchFamily="34" charset="-128"/>
              </a:rPr>
              <a:t> (øv dig i at gøre det på en god måde)</a:t>
            </a:r>
            <a:endParaRPr lang="da-DK" altLang="da-DK" kern="0" dirty="0">
              <a:solidFill>
                <a:srgbClr val="000066"/>
              </a:solidFill>
              <a:ea typeface="ＭＳ Ｐゴシック" pitchFamily="34" charset="-128"/>
            </a:endParaRPr>
          </a:p>
          <a:p>
            <a:pPr lvl="2">
              <a:spcBef>
                <a:spcPts val="200"/>
              </a:spcBef>
            </a:pPr>
            <a:r>
              <a:rPr lang="da-DK" altLang="da-DK" kern="0" dirty="0" smtClean="0">
                <a:solidFill>
                  <a:srgbClr val="000066"/>
                </a:solidFill>
                <a:ea typeface="ＭＳ Ｐゴシック" pitchFamily="34" charset="-128"/>
              </a:rPr>
              <a:t>Visk ikke noget ud (bortset fra smårettelser)</a:t>
            </a:r>
          </a:p>
          <a:p>
            <a:pPr lvl="2">
              <a:spcBef>
                <a:spcPts val="200"/>
              </a:spcBef>
            </a:pPr>
            <a:r>
              <a:rPr lang="da-DK" altLang="da-DK" kern="0" dirty="0" smtClean="0">
                <a:solidFill>
                  <a:srgbClr val="000066"/>
                </a:solidFill>
                <a:ea typeface="ＭＳ Ｐゴシック" pitchFamily="34" charset="-128"/>
              </a:rPr>
              <a:t>Eksaminator og censor tæller alt det med, som du har skrevet og sagt</a:t>
            </a:r>
            <a:endParaRPr lang="da-DK" altLang="da-DK" kern="0" dirty="0">
              <a:solidFill>
                <a:srgbClr val="000066"/>
              </a:solidFill>
              <a:ea typeface="ＭＳ Ｐゴシック" pitchFamily="34" charset="-128"/>
            </a:endParaRPr>
          </a:p>
          <a:p>
            <a:pPr marL="342900" lvl="1" indent="-342900">
              <a:spcBef>
                <a:spcPts val="800"/>
              </a:spcBef>
              <a:buChar char="•"/>
            </a:pPr>
            <a:r>
              <a:rPr lang="da-DK" altLang="da-DK" sz="1900" b="1" kern="0" dirty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Hold dig til dispositionen</a:t>
            </a:r>
          </a:p>
          <a:p>
            <a:pPr lvl="2">
              <a:spcBef>
                <a:spcPts val="200"/>
              </a:spcBef>
            </a:pPr>
            <a:r>
              <a:rPr lang="da-DK" altLang="da-DK" kern="0" dirty="0">
                <a:solidFill>
                  <a:srgbClr val="000066"/>
                </a:solidFill>
                <a:ea typeface="ＭＳ Ｐゴシック" pitchFamily="34" charset="-128"/>
              </a:rPr>
              <a:t>Lad være med at </a:t>
            </a:r>
            <a:r>
              <a:rPr lang="da-DK" altLang="da-DK" kern="0" dirty="0" smtClean="0">
                <a:solidFill>
                  <a:srgbClr val="000066"/>
                </a:solidFill>
                <a:ea typeface="ＭＳ Ｐゴシック" pitchFamily="34" charset="-128"/>
              </a:rPr>
              <a:t>improvisere undervejs</a:t>
            </a:r>
            <a:endParaRPr lang="da-DK" altLang="da-DK" kern="0" dirty="0">
              <a:solidFill>
                <a:srgbClr val="000066"/>
              </a:solidFill>
              <a:ea typeface="ＭＳ Ｐゴシック" pitchFamily="34" charset="-128"/>
            </a:endParaRPr>
          </a:p>
          <a:p>
            <a:pPr lvl="2">
              <a:spcBef>
                <a:spcPts val="200"/>
              </a:spcBef>
            </a:pPr>
            <a:r>
              <a:rPr lang="da-DK" altLang="da-DK" kern="0" dirty="0">
                <a:solidFill>
                  <a:srgbClr val="000066"/>
                </a:solidFill>
                <a:ea typeface="ＭＳ Ｐゴシック" pitchFamily="34" charset="-128"/>
              </a:rPr>
              <a:t>Opfind ikke nye eksempler, som </a:t>
            </a:r>
            <a:r>
              <a:rPr lang="da-DK" altLang="da-DK" kern="0" dirty="0" smtClean="0">
                <a:solidFill>
                  <a:srgbClr val="000066"/>
                </a:solidFill>
                <a:ea typeface="ＭＳ Ｐゴシック" pitchFamily="34" charset="-128"/>
              </a:rPr>
              <a:t>du </a:t>
            </a:r>
            <a:r>
              <a:rPr lang="da-DK" altLang="da-DK" kern="0" dirty="0">
                <a:solidFill>
                  <a:srgbClr val="000066"/>
                </a:solidFill>
                <a:ea typeface="ＭＳ Ｐゴシック" pitchFamily="34" charset="-128"/>
              </a:rPr>
              <a:t>ikke har gennemtænkt</a:t>
            </a:r>
          </a:p>
          <a:p>
            <a:pPr marL="342900" lvl="1" indent="-342900">
              <a:spcBef>
                <a:spcPts val="800"/>
              </a:spcBef>
              <a:buChar char="•"/>
            </a:pPr>
            <a:r>
              <a:rPr lang="da-DK" altLang="da-DK" sz="1900" b="1" kern="0" dirty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Under de sidste </a:t>
            </a:r>
            <a:r>
              <a:rPr lang="da-DK" altLang="da-DK" sz="1900" b="1" kern="0" dirty="0" err="1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træninger</a:t>
            </a:r>
            <a:r>
              <a:rPr lang="da-DK" altLang="da-DK" sz="1900" b="1" kern="0" dirty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 bør du ved hjælp af et ur tjekke, at du har stof nok </a:t>
            </a:r>
            <a:r>
              <a:rPr lang="da-DK" altLang="da-DK" sz="1900" b="1" kern="0" dirty="0" smtClean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til 10 </a:t>
            </a:r>
            <a:r>
              <a:rPr lang="da-DK" altLang="da-DK" sz="1900" b="1" kern="0" dirty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minutter – hverken mere eller mindre</a:t>
            </a:r>
          </a:p>
          <a:p>
            <a:pPr lvl="1">
              <a:spcBef>
                <a:spcPts val="200"/>
              </a:spcBef>
            </a:pPr>
            <a:r>
              <a:rPr lang="da-DK" altLang="da-DK" sz="1600" kern="0" dirty="0" smtClean="0">
                <a:ea typeface="ＭＳ Ｐゴシック" pitchFamily="34" charset="-128"/>
              </a:rPr>
              <a:t>De resterende 5 minutter af eksaminationen bruges til at besvare spørgsmål fra eksaminator og censor</a:t>
            </a:r>
            <a:endParaRPr lang="da-DK" altLang="da-DK" sz="1800" kern="0" dirty="0" smtClean="0">
              <a:ea typeface="ＭＳ Ｐゴシック" pitchFamily="34" charset="-128"/>
            </a:endParaRPr>
          </a:p>
          <a:p>
            <a:pPr lvl="1">
              <a:spcBef>
                <a:spcPts val="100"/>
              </a:spcBef>
            </a:pPr>
            <a:endParaRPr lang="da-DK" altLang="da-DK" sz="1800" kern="0" dirty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4393303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fig11-1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03" r="9108"/>
          <a:stretch/>
        </p:blipFill>
        <p:spPr bwMode="auto">
          <a:xfrm>
            <a:off x="2124513" y="2276872"/>
            <a:ext cx="2627507" cy="908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4" name="Title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8568952" cy="682625"/>
          </a:xfrm>
        </p:spPr>
        <p:txBody>
          <a:bodyPr/>
          <a:lstStyle/>
          <a:p>
            <a:r>
              <a:rPr lang="da-DK" altLang="da-DK" sz="3200" dirty="0" smtClean="0">
                <a:ea typeface="ＭＳ Ｐゴシック" pitchFamily="34" charset="-128"/>
                <a:cs typeface="Arial"/>
              </a:rPr>
              <a:t>Gode råd omkring eksamen</a:t>
            </a:r>
            <a:endParaRPr lang="da-DK" altLang="da-DK" sz="3400" dirty="0">
              <a:ea typeface="ＭＳ Ｐゴシック" pitchFamily="34" charset="-128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267744" y="4297765"/>
            <a:ext cx="2681906" cy="2122785"/>
            <a:chOff x="4996208" y="3521720"/>
            <a:chExt cx="3774105" cy="2829024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5757"/>
            <a:stretch/>
          </p:blipFill>
          <p:spPr>
            <a:xfrm>
              <a:off x="4996208" y="3521720"/>
              <a:ext cx="3774105" cy="2829024"/>
            </a:xfrm>
            <a:prstGeom prst="rect">
              <a:avLst/>
            </a:prstGeom>
            <a:solidFill>
              <a:schemeClr val="bg1"/>
            </a:solidFill>
          </p:spPr>
        </p:pic>
        <p:sp>
          <p:nvSpPr>
            <p:cNvPr id="8" name="Rectangle 7"/>
            <p:cNvSpPr/>
            <p:nvPr/>
          </p:nvSpPr>
          <p:spPr bwMode="auto">
            <a:xfrm>
              <a:off x="8028383" y="3645024"/>
              <a:ext cx="741929" cy="648072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a-DK" sz="2000" b="0" i="0" u="none" strike="noStrike" cap="none" normalizeH="0" baseline="0">
                <a:ln>
                  <a:noFill/>
                </a:ln>
                <a:solidFill>
                  <a:srgbClr val="A50021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8532440" y="6400800"/>
            <a:ext cx="61156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2CA5836E-6711-417F-AF48-31ACC3CF4030}" type="slidenum">
              <a:rPr lang="da-DK" altLang="da-DK" smtClean="0"/>
              <a:pPr>
                <a:defRPr/>
              </a:pPr>
              <a:t>25</a:t>
            </a:fld>
            <a:endParaRPr lang="da-DK" altLang="da-DK" dirty="0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448816" y="1052736"/>
            <a:ext cx="8515672" cy="3024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lvl="0">
              <a:spcBef>
                <a:spcPts val="1800"/>
              </a:spcBef>
            </a:pPr>
            <a:r>
              <a:rPr lang="da-DK" sz="2000" dirty="0" smtClean="0"/>
              <a:t>Husk </a:t>
            </a:r>
            <a:r>
              <a:rPr lang="da-DK" sz="2000" dirty="0"/>
              <a:t>at præsentere de overordnede </a:t>
            </a:r>
            <a:r>
              <a:rPr lang="da-DK" sz="2000" dirty="0" smtClean="0"/>
              <a:t>begreber </a:t>
            </a:r>
            <a:r>
              <a:rPr lang="da-DK" sz="2000" dirty="0"/>
              <a:t>– inden du kaster dig ud i detaljeret Java </a:t>
            </a:r>
            <a:r>
              <a:rPr lang="da-DK" sz="2000" dirty="0" smtClean="0"/>
              <a:t>kode</a:t>
            </a:r>
          </a:p>
          <a:p>
            <a:pPr lvl="1">
              <a:spcBef>
                <a:spcPts val="200"/>
              </a:spcBef>
            </a:pPr>
            <a:r>
              <a:rPr lang="da-DK" sz="1600" kern="0" dirty="0" smtClean="0">
                <a:ea typeface="ＭＳ Ｐゴシック" pitchFamily="34" charset="-128"/>
              </a:rPr>
              <a:t>Fx </a:t>
            </a:r>
            <a:r>
              <a:rPr lang="da-DK" sz="1600" kern="0" dirty="0">
                <a:ea typeface="ＭＳ Ｐゴシック" pitchFamily="34" charset="-128"/>
              </a:rPr>
              <a:t>vil det for spørgsmålet om grafiske brugergrænseflader være rimeligt at starte med at snakke om AWT, Swing og </a:t>
            </a:r>
            <a:r>
              <a:rPr lang="da-DK" sz="1600" kern="0" dirty="0" err="1">
                <a:ea typeface="ＭＳ Ｐゴシック" pitchFamily="34" charset="-128"/>
              </a:rPr>
              <a:t>JavaFX</a:t>
            </a:r>
            <a:r>
              <a:rPr lang="da-DK" sz="1600" kern="0" dirty="0">
                <a:ea typeface="ＭＳ Ｐゴシック" pitchFamily="34" charset="-128"/>
              </a:rPr>
              <a:t>, og at man vil bruge en kombination af de to </a:t>
            </a:r>
            <a:r>
              <a:rPr lang="da-DK" sz="1600" kern="0" dirty="0" smtClean="0">
                <a:ea typeface="ＭＳ Ｐゴシック" pitchFamily="34" charset="-128"/>
              </a:rPr>
              <a:t>første</a:t>
            </a:r>
          </a:p>
          <a:p>
            <a:pPr lvl="1">
              <a:spcBef>
                <a:spcPts val="200"/>
              </a:spcBef>
            </a:pPr>
            <a:endParaRPr lang="da-DK" sz="1600" kern="0" dirty="0">
              <a:ea typeface="ＭＳ Ｐゴシック" pitchFamily="34" charset="-128"/>
            </a:endParaRPr>
          </a:p>
          <a:p>
            <a:pPr lvl="1">
              <a:spcBef>
                <a:spcPts val="200"/>
              </a:spcBef>
            </a:pPr>
            <a:endParaRPr lang="da-DK" sz="1600" kern="0" dirty="0" smtClean="0">
              <a:ea typeface="ＭＳ Ｐゴシック" pitchFamily="34" charset="-128"/>
            </a:endParaRPr>
          </a:p>
          <a:p>
            <a:pPr lvl="1">
              <a:spcBef>
                <a:spcPts val="200"/>
              </a:spcBef>
            </a:pPr>
            <a:endParaRPr lang="da-DK" sz="1600" kern="0" dirty="0" smtClean="0">
              <a:ea typeface="ＭＳ Ｐゴシック" pitchFamily="34" charset="-128"/>
            </a:endParaRPr>
          </a:p>
          <a:p>
            <a:pPr lvl="1">
              <a:spcBef>
                <a:spcPts val="600"/>
              </a:spcBef>
            </a:pPr>
            <a:r>
              <a:rPr lang="da-DK" sz="1600" kern="0" dirty="0" smtClean="0">
                <a:ea typeface="ＭＳ Ｐゴシック" pitchFamily="34" charset="-128"/>
              </a:rPr>
              <a:t>Analogt </a:t>
            </a:r>
            <a:r>
              <a:rPr lang="da-DK" sz="1600" kern="0" dirty="0">
                <a:ea typeface="ＭＳ Ｐゴシック" pitchFamily="34" charset="-128"/>
              </a:rPr>
              <a:t>vil </a:t>
            </a:r>
            <a:r>
              <a:rPr lang="da-DK" sz="1600" kern="0" dirty="0" smtClean="0">
                <a:ea typeface="ＭＳ Ｐゴシック" pitchFamily="34" charset="-128"/>
              </a:rPr>
              <a:t>det for exceptions være en god ide at </a:t>
            </a:r>
            <a:r>
              <a:rPr lang="da-DK" sz="1600" kern="0" dirty="0">
                <a:ea typeface="ＭＳ Ｐゴシック" pitchFamily="34" charset="-128"/>
              </a:rPr>
              <a:t>opridse </a:t>
            </a:r>
            <a:r>
              <a:rPr lang="da-DK" sz="1600" kern="0" dirty="0" smtClean="0">
                <a:ea typeface="ＭＳ Ｐゴシック" pitchFamily="34" charset="-128"/>
              </a:rPr>
              <a:t>figuren, </a:t>
            </a:r>
            <a:r>
              <a:rPr lang="da-DK" sz="1600" kern="0" dirty="0">
                <a:ea typeface="ＭＳ Ｐゴシック" pitchFamily="34" charset="-128"/>
              </a:rPr>
              <a:t>der viser </a:t>
            </a:r>
            <a:r>
              <a:rPr lang="da-DK" sz="1600" kern="0" dirty="0" smtClean="0">
                <a:ea typeface="ＭＳ Ｐゴシック" pitchFamily="34" charset="-128"/>
              </a:rPr>
              <a:t>forskellige exception </a:t>
            </a:r>
            <a:r>
              <a:rPr lang="da-DK" sz="1600" kern="0" dirty="0">
                <a:ea typeface="ＭＳ Ｐゴシック" pitchFamily="34" charset="-128"/>
              </a:rPr>
              <a:t>typer, og </a:t>
            </a:r>
            <a:r>
              <a:rPr lang="da-DK" sz="1600" kern="0" dirty="0" smtClean="0">
                <a:ea typeface="ＭＳ Ｐゴシック" pitchFamily="34" charset="-128"/>
              </a:rPr>
              <a:t>bruge </a:t>
            </a:r>
            <a:r>
              <a:rPr lang="da-DK" sz="1600" kern="0" dirty="0">
                <a:ea typeface="ＭＳ Ｐゴシック" pitchFamily="34" charset="-128"/>
              </a:rPr>
              <a:t>figuren til at </a:t>
            </a:r>
            <a:r>
              <a:rPr lang="da-DK" sz="1600" kern="0" dirty="0" smtClean="0">
                <a:ea typeface="ＭＳ Ｐゴシック" pitchFamily="34" charset="-128"/>
              </a:rPr>
              <a:t>beskrive, hvordan oversætteren </a:t>
            </a:r>
            <a:r>
              <a:rPr lang="da-DK" sz="1600" kern="0" dirty="0">
                <a:ea typeface="ＭＳ Ｐゴシック" pitchFamily="34" charset="-128"/>
              </a:rPr>
              <a:t>skelner mellem </a:t>
            </a:r>
            <a:r>
              <a:rPr lang="da-DK" sz="1600" kern="0" dirty="0" smtClean="0">
                <a:ea typeface="ＭＳ Ｐゴシック" pitchFamily="34" charset="-128"/>
              </a:rPr>
              <a:t>checked og </a:t>
            </a:r>
            <a:r>
              <a:rPr lang="da-DK" sz="1600" kern="0" dirty="0">
                <a:ea typeface="ＭＳ Ｐゴシック" pitchFamily="34" charset="-128"/>
              </a:rPr>
              <a:t>unchecked exceptions</a:t>
            </a:r>
            <a:r>
              <a:rPr lang="da-DK" sz="1600" kern="0" dirty="0" smtClean="0">
                <a:ea typeface="ＭＳ Ｐゴシック" pitchFamily="34" charset="-128"/>
              </a:rPr>
              <a:t>.</a:t>
            </a:r>
            <a:endParaRPr lang="da-DK" sz="1600" kern="0" dirty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3013046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8568952" cy="682625"/>
          </a:xfrm>
        </p:spPr>
        <p:txBody>
          <a:bodyPr/>
          <a:lstStyle/>
          <a:p>
            <a:r>
              <a:rPr lang="da-DK" altLang="da-DK" sz="3200" dirty="0" smtClean="0">
                <a:ea typeface="ＭＳ Ｐゴシック" pitchFamily="34" charset="-128"/>
                <a:cs typeface="Arial"/>
              </a:rPr>
              <a:t>Gode råd omkring eksamen (fortsat)</a:t>
            </a:r>
            <a:endParaRPr lang="da-DK" altLang="da-DK" sz="3400" dirty="0">
              <a:ea typeface="ＭＳ Ｐゴシック" pitchFamily="34" charset="-128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8532440" y="6400800"/>
            <a:ext cx="61156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2CA5836E-6711-417F-AF48-31ACC3CF4030}" type="slidenum">
              <a:rPr lang="da-DK" altLang="da-DK" smtClean="0"/>
              <a:pPr>
                <a:defRPr/>
              </a:pPr>
              <a:t>26</a:t>
            </a:fld>
            <a:endParaRPr lang="da-DK" altLang="da-DK" dirty="0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448816" y="1052736"/>
            <a:ext cx="8587680" cy="43910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lvl="0"/>
            <a:r>
              <a:rPr lang="da-DK" sz="2000" dirty="0" smtClean="0"/>
              <a:t>Vis at du forstår, </a:t>
            </a:r>
            <a:r>
              <a:rPr lang="da-DK" sz="2000" dirty="0"/>
              <a:t>hvad der ligger </a:t>
            </a:r>
            <a:r>
              <a:rPr lang="da-DK" sz="2000" dirty="0" smtClean="0"/>
              <a:t>bag de </a:t>
            </a:r>
            <a:r>
              <a:rPr lang="da-DK" sz="2000" dirty="0"/>
              <a:t>navne vi bruger i </a:t>
            </a:r>
            <a:r>
              <a:rPr lang="da-DK" sz="2000" dirty="0" smtClean="0"/>
              <a:t>bogen / på kurset</a:t>
            </a:r>
          </a:p>
          <a:p>
            <a:pPr lvl="1">
              <a:spcBef>
                <a:spcPts val="200"/>
              </a:spcBef>
            </a:pPr>
            <a:r>
              <a:rPr lang="da-DK" sz="1600" kern="0" dirty="0">
                <a:ea typeface="ＭＳ Ｐゴシック" pitchFamily="34" charset="-128"/>
              </a:rPr>
              <a:t>Sig </a:t>
            </a:r>
            <a:r>
              <a:rPr lang="da-DK" sz="1600" kern="0" dirty="0" smtClean="0">
                <a:ea typeface="ＭＳ Ｐゴシック" pitchFamily="34" charset="-128"/>
              </a:rPr>
              <a:t>f.eks. </a:t>
            </a:r>
            <a:r>
              <a:rPr lang="da-DK" sz="1600" kern="0" dirty="0">
                <a:ea typeface="ＭＳ Ｐゴシック" pitchFamily="34" charset="-128"/>
              </a:rPr>
              <a:t>at det er </a:t>
            </a:r>
            <a:r>
              <a:rPr lang="da-DK" sz="1600" kern="0" dirty="0" smtClean="0">
                <a:ea typeface="ＭＳ Ｐゴシック" pitchFamily="34" charset="-128"/>
              </a:rPr>
              <a:t>oversætteren, </a:t>
            </a:r>
            <a:r>
              <a:rPr lang="da-DK" sz="1600" kern="0" dirty="0">
                <a:ea typeface="ＭＳ Ｐゴシック" pitchFamily="34" charset="-128"/>
              </a:rPr>
              <a:t>der tjekker en </a:t>
            </a:r>
            <a:r>
              <a:rPr lang="da-DK" sz="1600" b="1" kern="0" dirty="0">
                <a:solidFill>
                  <a:srgbClr val="008000"/>
                </a:solidFill>
                <a:ea typeface="ＭＳ Ｐゴシック" pitchFamily="34" charset="-128"/>
              </a:rPr>
              <a:t>checked</a:t>
            </a:r>
            <a:r>
              <a:rPr lang="da-DK" sz="1600" kern="0" dirty="0">
                <a:ea typeface="ＭＳ Ｐゴシック" pitchFamily="34" charset="-128"/>
              </a:rPr>
              <a:t> exception, og at det den tjekker er, at man på kaldsstedet håndterer </a:t>
            </a:r>
            <a:r>
              <a:rPr lang="da-DK" sz="1600" kern="0" dirty="0" smtClean="0">
                <a:ea typeface="ＭＳ Ｐゴシック" pitchFamily="34" charset="-128"/>
              </a:rPr>
              <a:t>den </a:t>
            </a:r>
            <a:r>
              <a:rPr lang="da-DK" sz="1600" kern="0" dirty="0">
                <a:ea typeface="ＭＳ Ｐゴシック" pitchFamily="34" charset="-128"/>
              </a:rPr>
              <a:t>rejste </a:t>
            </a:r>
            <a:r>
              <a:rPr lang="da-DK" sz="1600" kern="0" dirty="0" smtClean="0">
                <a:ea typeface="ＭＳ Ｐゴシック" pitchFamily="34" charset="-128"/>
              </a:rPr>
              <a:t>exception </a:t>
            </a:r>
            <a:r>
              <a:rPr lang="da-DK" sz="1600" kern="0" dirty="0">
                <a:ea typeface="ＭＳ Ｐゴシック" pitchFamily="34" charset="-128"/>
              </a:rPr>
              <a:t>(enten ved at placere metodekaldet i en try-catch statement eller ved at </a:t>
            </a:r>
            <a:r>
              <a:rPr lang="da-DK" sz="1600" kern="0" dirty="0" smtClean="0">
                <a:ea typeface="ＭＳ Ｐゴシック" pitchFamily="34" charset="-128"/>
              </a:rPr>
              <a:t>videresende den </a:t>
            </a:r>
            <a:r>
              <a:rPr lang="da-DK" sz="1600" kern="0" dirty="0">
                <a:ea typeface="ＭＳ Ｐゴシック" pitchFamily="34" charset="-128"/>
              </a:rPr>
              <a:t>rejste </a:t>
            </a:r>
            <a:r>
              <a:rPr lang="da-DK" sz="1600" kern="0" dirty="0" smtClean="0">
                <a:ea typeface="ＭＳ Ｐゴシック" pitchFamily="34" charset="-128"/>
              </a:rPr>
              <a:t>exception </a:t>
            </a:r>
            <a:r>
              <a:rPr lang="da-DK" sz="1600" kern="0" dirty="0">
                <a:ea typeface="ＭＳ Ｐゴシック" pitchFamily="34" charset="-128"/>
              </a:rPr>
              <a:t>til omgivelserne ved at tilføje throws i metodens header)</a:t>
            </a:r>
          </a:p>
          <a:p>
            <a:pPr lvl="1">
              <a:spcBef>
                <a:spcPts val="200"/>
              </a:spcBef>
            </a:pPr>
            <a:r>
              <a:rPr lang="da-DK" sz="1600" kern="0" spc="-40" dirty="0">
                <a:ea typeface="ＭＳ Ｐゴシック" pitchFamily="34" charset="-128"/>
              </a:rPr>
              <a:t>Analogt bør man </a:t>
            </a:r>
            <a:r>
              <a:rPr lang="da-DK" sz="1600" kern="0" spc="-40" dirty="0" smtClean="0">
                <a:ea typeface="ＭＳ Ｐゴシック" pitchFamily="34" charset="-128"/>
              </a:rPr>
              <a:t>forklare, </a:t>
            </a:r>
            <a:r>
              <a:rPr lang="da-DK" sz="1600" kern="0" spc="-40" dirty="0">
                <a:ea typeface="ＭＳ Ｐゴシック" pitchFamily="34" charset="-128"/>
              </a:rPr>
              <a:t>at </a:t>
            </a:r>
            <a:r>
              <a:rPr lang="da-DK" sz="1600" b="1" kern="0" spc="-40" dirty="0">
                <a:solidFill>
                  <a:srgbClr val="008000"/>
                </a:solidFill>
                <a:ea typeface="ＭＳ Ｐゴシック" pitchFamily="34" charset="-128"/>
              </a:rPr>
              <a:t>regression</a:t>
            </a:r>
            <a:r>
              <a:rPr lang="da-DK" sz="1600" kern="0" spc="-40" dirty="0">
                <a:ea typeface="ＭＳ Ｐゴシック" pitchFamily="34" charset="-128"/>
              </a:rPr>
              <a:t> tests er automatiske tests, der </a:t>
            </a:r>
            <a:r>
              <a:rPr lang="da-DK" sz="1600" kern="0" spc="-40" dirty="0" smtClean="0">
                <a:ea typeface="ＭＳ Ｐゴシック" pitchFamily="34" charset="-128"/>
              </a:rPr>
              <a:t>let kan </a:t>
            </a:r>
            <a:r>
              <a:rPr lang="da-DK" sz="1600" kern="0" dirty="0" smtClean="0">
                <a:ea typeface="ＭＳ Ｐゴシック" pitchFamily="34" charset="-128"/>
              </a:rPr>
              <a:t>gentages </a:t>
            </a:r>
            <a:r>
              <a:rPr lang="da-DK" sz="1600" kern="0" dirty="0">
                <a:ea typeface="ＭＳ Ｐゴシック" pitchFamily="34" charset="-128"/>
              </a:rPr>
              <a:t>når man har ændret sin kode – for at undersøge om der skulle være sket </a:t>
            </a:r>
            <a:r>
              <a:rPr lang="da-DK" sz="1600" b="1" kern="0" dirty="0">
                <a:solidFill>
                  <a:srgbClr val="008000"/>
                </a:solidFill>
                <a:ea typeface="ＭＳ Ｐゴシック" pitchFamily="34" charset="-128"/>
              </a:rPr>
              <a:t>regression</a:t>
            </a:r>
            <a:r>
              <a:rPr lang="da-DK" sz="1600" kern="0" dirty="0">
                <a:ea typeface="ＭＳ Ｐゴシック" pitchFamily="34" charset="-128"/>
              </a:rPr>
              <a:t> (tilbageslag/forringelse) i form af, at man har introduceret nye fejl under </a:t>
            </a:r>
            <a:r>
              <a:rPr lang="da-DK" sz="1600" kern="0" dirty="0" smtClean="0">
                <a:ea typeface="ＭＳ Ｐゴシック" pitchFamily="34" charset="-128"/>
              </a:rPr>
              <a:t>ændringerne</a:t>
            </a:r>
          </a:p>
          <a:p>
            <a:pPr>
              <a:spcBef>
                <a:spcPts val="1800"/>
              </a:spcBef>
            </a:pPr>
            <a:r>
              <a:rPr lang="da-DK" sz="2000" dirty="0" smtClean="0"/>
              <a:t>Du </a:t>
            </a:r>
            <a:r>
              <a:rPr lang="da-DK" sz="2000" dirty="0"/>
              <a:t>må gerne inddrage relevante ting fra andre spørgsmål</a:t>
            </a:r>
          </a:p>
          <a:p>
            <a:pPr lvl="1">
              <a:spcBef>
                <a:spcPts val="200"/>
              </a:spcBef>
            </a:pPr>
            <a:r>
              <a:rPr lang="da-DK" sz="1600" dirty="0" smtClean="0"/>
              <a:t>F.eks. </a:t>
            </a:r>
            <a:r>
              <a:rPr lang="da-DK" sz="1600" dirty="0"/>
              <a:t>vil det være helt relevant at </a:t>
            </a:r>
            <a:r>
              <a:rPr lang="da-DK" sz="1600" dirty="0" smtClean="0"/>
              <a:t>nævne, </a:t>
            </a:r>
            <a:r>
              <a:rPr lang="da-DK" sz="1600" dirty="0"/>
              <a:t>at brug af </a:t>
            </a:r>
            <a:r>
              <a:rPr lang="da-DK" sz="1600" dirty="0" smtClean="0"/>
              <a:t>subklasser </a:t>
            </a:r>
            <a:r>
              <a:rPr lang="da-DK" sz="1600" dirty="0"/>
              <a:t>er fortrinlig til at undgå </a:t>
            </a:r>
            <a:r>
              <a:rPr lang="da-DK" sz="1600" b="1" dirty="0" smtClean="0">
                <a:solidFill>
                  <a:srgbClr val="008000"/>
                </a:solidFill>
              </a:rPr>
              <a:t>kodeduplikering</a:t>
            </a:r>
            <a:endParaRPr lang="da-DK" sz="1600" dirty="0"/>
          </a:p>
          <a:p>
            <a:pPr lvl="1">
              <a:spcBef>
                <a:spcPts val="200"/>
              </a:spcBef>
            </a:pPr>
            <a:r>
              <a:rPr lang="da-DK" sz="1600" dirty="0" smtClean="0"/>
              <a:t>Analogt bør </a:t>
            </a:r>
            <a:r>
              <a:rPr lang="da-DK" sz="1600" dirty="0"/>
              <a:t>man, når man snakker om ArrayList og HashMap, bruge </a:t>
            </a:r>
            <a:r>
              <a:rPr lang="da-DK" sz="1600" b="1" dirty="0">
                <a:solidFill>
                  <a:srgbClr val="008000"/>
                </a:solidFill>
              </a:rPr>
              <a:t>List</a:t>
            </a:r>
            <a:r>
              <a:rPr lang="da-DK" sz="1600" dirty="0"/>
              <a:t> og </a:t>
            </a:r>
            <a:r>
              <a:rPr lang="da-DK" sz="1600" b="1" dirty="0">
                <a:solidFill>
                  <a:srgbClr val="008000"/>
                </a:solidFill>
              </a:rPr>
              <a:t>Map</a:t>
            </a:r>
            <a:r>
              <a:rPr lang="da-DK" sz="1600" dirty="0"/>
              <a:t> som de statiske typer for sine variable, og fortælle at dette gør det lettere at skifte mellem forskellige implementationer af de to interfaces (ArrayList, LinkedList, HashMap, </a:t>
            </a:r>
            <a:r>
              <a:rPr lang="da-DK" sz="1600" dirty="0" err="1"/>
              <a:t>TreeMap</a:t>
            </a:r>
            <a:r>
              <a:rPr lang="da-DK" sz="1600" dirty="0"/>
              <a:t>, osv</a:t>
            </a:r>
            <a:r>
              <a:rPr lang="da-DK" sz="1600" dirty="0" smtClean="0"/>
              <a:t>.)</a:t>
            </a:r>
          </a:p>
        </p:txBody>
      </p:sp>
    </p:spTree>
    <p:extLst>
      <p:ext uri="{BB962C8B-B14F-4D97-AF65-F5344CB8AC3E}">
        <p14:creationId xmlns:p14="http://schemas.microsoft.com/office/powerpoint/2010/main" val="251113318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8568952" cy="682625"/>
          </a:xfrm>
        </p:spPr>
        <p:txBody>
          <a:bodyPr/>
          <a:lstStyle/>
          <a:p>
            <a:r>
              <a:rPr lang="da-DK" altLang="da-DK" sz="3200" dirty="0" smtClean="0">
                <a:ea typeface="ＭＳ Ｐゴシック" pitchFamily="34" charset="-128"/>
                <a:cs typeface="Arial"/>
              </a:rPr>
              <a:t>Gode råd omkring eksamen (fortsat)</a:t>
            </a:r>
            <a:endParaRPr lang="da-DK" altLang="da-DK" sz="3400" dirty="0">
              <a:ea typeface="ＭＳ Ｐゴシック" pitchFamily="34" charset="-128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8532440" y="6400800"/>
            <a:ext cx="61156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2CA5836E-6711-417F-AF48-31ACC3CF4030}" type="slidenum">
              <a:rPr lang="da-DK" altLang="da-DK" smtClean="0"/>
              <a:pPr>
                <a:defRPr/>
              </a:pPr>
              <a:t>27</a:t>
            </a:fld>
            <a:endParaRPr lang="da-DK" altLang="da-DK" dirty="0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440706" y="1005945"/>
            <a:ext cx="8587680" cy="2880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lvl="0">
              <a:spcBef>
                <a:spcPts val="1200"/>
              </a:spcBef>
            </a:pPr>
            <a:r>
              <a:rPr lang="da-DK" sz="2000" dirty="0" smtClean="0"/>
              <a:t>Brug ikke for megen tid </a:t>
            </a:r>
            <a:r>
              <a:rPr lang="da-DK" sz="2000" dirty="0"/>
              <a:t>på ting, der primært hører til andre spørgsmål</a:t>
            </a:r>
          </a:p>
          <a:p>
            <a:pPr lvl="1">
              <a:spcBef>
                <a:spcPts val="200"/>
              </a:spcBef>
            </a:pPr>
            <a:r>
              <a:rPr lang="da-DK" sz="1600" dirty="0" smtClean="0"/>
              <a:t>F.eks. </a:t>
            </a:r>
            <a:r>
              <a:rPr lang="da-DK" sz="1600" dirty="0"/>
              <a:t>er det faktum, at man i en subklasses konstruktør, som det allerførste skal kalde superklassen konstruktør noget, der er generelt for nedarvning mellem </a:t>
            </a:r>
            <a:r>
              <a:rPr lang="da-DK" sz="1600" dirty="0" smtClean="0"/>
              <a:t>klasser</a:t>
            </a:r>
          </a:p>
          <a:p>
            <a:pPr lvl="1">
              <a:spcBef>
                <a:spcPts val="200"/>
              </a:spcBef>
            </a:pPr>
            <a:r>
              <a:rPr lang="da-DK" sz="1600" dirty="0"/>
              <a:t>Det hører derfor naturligt til spørgsmålet om nedarvning, mens det er mindre relevant, hvis det præsenteres under spørgsmålet om abstrakte klasser og interfaces</a:t>
            </a:r>
          </a:p>
          <a:p>
            <a:pPr lvl="1">
              <a:spcBef>
                <a:spcPts val="200"/>
              </a:spcBef>
            </a:pPr>
            <a:r>
              <a:rPr lang="da-DK" sz="1600" dirty="0" smtClean="0"/>
              <a:t>Her </a:t>
            </a:r>
            <a:r>
              <a:rPr lang="da-DK" sz="1600" dirty="0"/>
              <a:t>vil det være bedre at have </a:t>
            </a:r>
            <a:r>
              <a:rPr lang="da-DK" sz="1600" dirty="0" smtClean="0"/>
              <a:t>tid </a:t>
            </a:r>
            <a:r>
              <a:rPr lang="da-DK" sz="1600" dirty="0"/>
              <a:t>til at snakke om funktionelle interface (hvad de </a:t>
            </a:r>
            <a:r>
              <a:rPr lang="da-DK" sz="1600" dirty="0" smtClean="0"/>
              <a:t>er, </a:t>
            </a:r>
            <a:r>
              <a:rPr lang="da-DK" sz="1600" dirty="0"/>
              <a:t>og hvordan </a:t>
            </a:r>
            <a:r>
              <a:rPr lang="da-DK" sz="1600" dirty="0" smtClean="0"/>
              <a:t>du </a:t>
            </a:r>
            <a:r>
              <a:rPr lang="da-DK" sz="1600" dirty="0"/>
              <a:t>har brugt </a:t>
            </a:r>
            <a:r>
              <a:rPr lang="da-DK" sz="1600" dirty="0" smtClean="0"/>
              <a:t>dem i kurset) </a:t>
            </a:r>
            <a:r>
              <a:rPr lang="da-DK" sz="1600" dirty="0"/>
              <a:t>samt at snakke om, hvordan interfaces og abstrakte klasser bruges i Collection hierarkiet.</a:t>
            </a:r>
          </a:p>
        </p:txBody>
      </p:sp>
    </p:spTree>
    <p:extLst>
      <p:ext uri="{BB962C8B-B14F-4D97-AF65-F5344CB8AC3E}">
        <p14:creationId xmlns:p14="http://schemas.microsoft.com/office/powerpoint/2010/main" val="29734989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8568952" cy="682625"/>
          </a:xfrm>
        </p:spPr>
        <p:txBody>
          <a:bodyPr/>
          <a:lstStyle/>
          <a:p>
            <a:r>
              <a:rPr lang="da-DK" altLang="da-DK" sz="3200" dirty="0" smtClean="0">
                <a:ea typeface="ＭＳ Ｐゴシック" pitchFamily="34" charset="-128"/>
                <a:cs typeface="Arial"/>
              </a:rPr>
              <a:t>Du skal kunne forklare din kode</a:t>
            </a:r>
            <a:endParaRPr lang="da-DK" altLang="da-DK" sz="3400" dirty="0">
              <a:ea typeface="ＭＳ Ｐゴシック" pitchFamily="34" charset="-128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8532440" y="6400800"/>
            <a:ext cx="61156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2CA5836E-6711-417F-AF48-31ACC3CF4030}" type="slidenum">
              <a:rPr lang="da-DK" altLang="da-DK" smtClean="0"/>
              <a:pPr>
                <a:defRPr/>
              </a:pPr>
              <a:t>28</a:t>
            </a:fld>
            <a:endParaRPr lang="da-DK" altLang="da-DK" dirty="0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448816" y="1052735"/>
            <a:ext cx="8443664" cy="14184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lvl="0"/>
            <a:r>
              <a:rPr lang="da-DK" sz="2000" dirty="0" smtClean="0"/>
              <a:t>Det er ikke nok at kunne skrive noget Java kode op</a:t>
            </a:r>
          </a:p>
          <a:p>
            <a:pPr lvl="1">
              <a:spcBef>
                <a:spcPts val="200"/>
              </a:spcBef>
            </a:pPr>
            <a:r>
              <a:rPr lang="da-DK" sz="1600" kern="0" dirty="0" smtClean="0">
                <a:ea typeface="ＭＳ Ｐゴシック" pitchFamily="34" charset="-128"/>
              </a:rPr>
              <a:t>Du skal også vise, at du </a:t>
            </a:r>
            <a:r>
              <a:rPr lang="da-DK" sz="1600" b="1" kern="0" dirty="0" smtClean="0">
                <a:solidFill>
                  <a:srgbClr val="008000"/>
                </a:solidFill>
                <a:ea typeface="ＭＳ Ｐゴシック" pitchFamily="34" charset="-128"/>
              </a:rPr>
              <a:t>forstår</a:t>
            </a:r>
            <a:r>
              <a:rPr lang="da-DK" sz="1600" kern="0" dirty="0" smtClean="0">
                <a:ea typeface="ＭＳ Ｐゴシック" pitchFamily="34" charset="-128"/>
              </a:rPr>
              <a:t> koden</a:t>
            </a:r>
          </a:p>
          <a:p>
            <a:pPr lvl="1">
              <a:spcBef>
                <a:spcPts val="200"/>
              </a:spcBef>
            </a:pPr>
            <a:r>
              <a:rPr lang="da-DK" sz="1600" kern="0" dirty="0" smtClean="0">
                <a:ea typeface="ＭＳ Ｐゴシック" pitchFamily="34" charset="-128"/>
              </a:rPr>
              <a:t>F. eks. skal du kunne forklare, hvorfor man bliver nødt til at bruge en klassemetode og en klassevariabel i Singleton mønsteret og have en privat konstruktør</a:t>
            </a:r>
          </a:p>
          <a:p>
            <a:pPr lvl="1">
              <a:spcBef>
                <a:spcPts val="200"/>
              </a:spcBef>
            </a:pPr>
            <a:r>
              <a:rPr lang="da-DK" sz="1600" kern="0" dirty="0" smtClean="0">
                <a:ea typeface="ＭＳ Ｐゴシック" pitchFamily="34" charset="-128"/>
              </a:rPr>
              <a:t>Du skal også kunne forklare de forskellige ting i de kodestumper, som du skriver op </a:t>
            </a:r>
            <a:endParaRPr lang="da-DK" sz="1600" dirty="0" smtClean="0"/>
          </a:p>
        </p:txBody>
      </p:sp>
      <p:sp>
        <p:nvSpPr>
          <p:cNvPr id="5" name="Text Box 6"/>
          <p:cNvSpPr txBox="1">
            <a:spLocks noChangeArrowheads="1"/>
          </p:cNvSpPr>
          <p:nvPr/>
        </p:nvSpPr>
        <p:spPr bwMode="auto">
          <a:xfrm>
            <a:off x="1331640" y="2492896"/>
            <a:ext cx="2976490" cy="464331"/>
          </a:xfrm>
          <a:prstGeom prst="rect">
            <a:avLst/>
          </a:prstGeom>
          <a:solidFill>
            <a:srgbClr val="FFFFCC"/>
          </a:solidFill>
          <a:ln w="28575">
            <a:solidFill>
              <a:srgbClr val="0000FF"/>
            </a:solidFill>
            <a:miter lim="800000"/>
            <a:headEnd/>
            <a:tailEnd/>
          </a:ln>
          <a:extLst/>
        </p:spPr>
        <p:txBody>
          <a:bodyPr wrap="square" lIns="90000" tIns="108000" rIns="90000" bIns="108000">
            <a:spAutoFit/>
          </a:bodyPr>
          <a:lstStyle>
            <a:defPPr>
              <a:defRPr lang="da-DK"/>
            </a:defPPr>
            <a:lvl1pPr eaLnBrk="1" hangingPunct="1">
              <a:spcBef>
                <a:spcPts val="0"/>
              </a:spcBef>
              <a:defRPr sz="1600" b="1" spc="-1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  <a:lvl2pPr marL="742950" indent="-285750" eaLnBrk="0" hangingPunct="0"/>
            <a:lvl3pPr marL="1143000" indent="-228600" eaLnBrk="0" hangingPunct="0"/>
            <a:lvl4pPr marL="1600200" indent="-228600" eaLnBrk="0" hangingPunct="0"/>
            <a:lvl5pPr marL="2057400" indent="-228600" eaLnBrk="0" hangingPunct="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da-DK" sz="800" dirty="0" smtClean="0"/>
              <a:t> </a:t>
            </a:r>
            <a:r>
              <a:rPr lang="da-DK" dirty="0" smtClean="0"/>
              <a:t>System</a:t>
            </a:r>
            <a:r>
              <a:rPr lang="da-DK" sz="500" dirty="0" smtClean="0"/>
              <a:t> </a:t>
            </a:r>
            <a:r>
              <a:rPr lang="da-DK" dirty="0"/>
              <a:t>.</a:t>
            </a:r>
            <a:r>
              <a:rPr lang="da-DK" sz="500" dirty="0"/>
              <a:t> </a:t>
            </a:r>
            <a:r>
              <a:rPr lang="da-DK" dirty="0"/>
              <a:t>out</a:t>
            </a:r>
            <a:r>
              <a:rPr lang="da-DK" sz="500" dirty="0"/>
              <a:t> </a:t>
            </a:r>
            <a:r>
              <a:rPr lang="da-DK" dirty="0"/>
              <a:t>.</a:t>
            </a:r>
            <a:r>
              <a:rPr lang="da-DK" sz="500" dirty="0"/>
              <a:t> </a:t>
            </a:r>
            <a:r>
              <a:rPr lang="da-DK" dirty="0" err="1"/>
              <a:t>println</a:t>
            </a:r>
            <a:r>
              <a:rPr lang="da-DK" dirty="0"/>
              <a:t>(...);</a:t>
            </a:r>
          </a:p>
        </p:txBody>
      </p:sp>
      <p:sp>
        <p:nvSpPr>
          <p:cNvPr id="6" name="Text Box 21"/>
          <p:cNvSpPr txBox="1">
            <a:spLocks noChangeArrowheads="1"/>
          </p:cNvSpPr>
          <p:nvPr/>
        </p:nvSpPr>
        <p:spPr bwMode="auto">
          <a:xfrm>
            <a:off x="107504" y="3140968"/>
            <a:ext cx="237626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da-DK" altLang="da-DK" sz="1200" b="1" dirty="0" smtClean="0">
                <a:solidFill>
                  <a:srgbClr val="FF0000"/>
                </a:solidFill>
              </a:rPr>
              <a:t>Klasse i </a:t>
            </a:r>
            <a:r>
              <a:rPr lang="da-DK" altLang="da-DK" sz="1200" b="1" dirty="0" err="1" smtClean="0">
                <a:solidFill>
                  <a:srgbClr val="FF0000"/>
                </a:solidFill>
              </a:rPr>
              <a:t>java.lang</a:t>
            </a:r>
            <a:r>
              <a:rPr lang="da-DK" altLang="da-DK" sz="1200" b="1" dirty="0" smtClean="0">
                <a:solidFill>
                  <a:srgbClr val="FF0000"/>
                </a:solidFill>
              </a:rPr>
              <a:t/>
            </a:r>
            <a:br>
              <a:rPr lang="da-DK" altLang="da-DK" sz="1200" b="1" dirty="0" smtClean="0">
                <a:solidFill>
                  <a:srgbClr val="FF0000"/>
                </a:solidFill>
              </a:rPr>
            </a:br>
            <a:r>
              <a:rPr lang="da-DK" altLang="da-DK" sz="1200" b="1" dirty="0" smtClean="0">
                <a:solidFill>
                  <a:srgbClr val="FF0000"/>
                </a:solidFill>
              </a:rPr>
              <a:t>(importeres automatisk)</a:t>
            </a:r>
            <a:endParaRPr lang="da-DK" altLang="da-DK" sz="1200" b="1" dirty="0">
              <a:solidFill>
                <a:srgbClr val="FF0000"/>
              </a:solidFill>
            </a:endParaRPr>
          </a:p>
        </p:txBody>
      </p:sp>
      <p:sp>
        <p:nvSpPr>
          <p:cNvPr id="8" name="Line 22"/>
          <p:cNvSpPr>
            <a:spLocks noChangeShapeType="1"/>
          </p:cNvSpPr>
          <p:nvPr/>
        </p:nvSpPr>
        <p:spPr bwMode="auto">
          <a:xfrm flipV="1">
            <a:off x="1744274" y="2833630"/>
            <a:ext cx="2685" cy="34611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endParaRPr lang="da-DK"/>
          </a:p>
        </p:txBody>
      </p:sp>
      <p:sp>
        <p:nvSpPr>
          <p:cNvPr id="9" name="Line 22"/>
          <p:cNvSpPr>
            <a:spLocks noChangeShapeType="1"/>
          </p:cNvSpPr>
          <p:nvPr/>
        </p:nvSpPr>
        <p:spPr bwMode="auto">
          <a:xfrm flipV="1">
            <a:off x="2469751" y="2841100"/>
            <a:ext cx="1" cy="512591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endParaRPr lang="da-DK"/>
          </a:p>
        </p:txBody>
      </p:sp>
      <p:sp>
        <p:nvSpPr>
          <p:cNvPr id="10" name="Text Box 21"/>
          <p:cNvSpPr txBox="1">
            <a:spLocks noChangeArrowheads="1"/>
          </p:cNvSpPr>
          <p:nvPr/>
        </p:nvSpPr>
        <p:spPr bwMode="auto">
          <a:xfrm>
            <a:off x="2178394" y="3338682"/>
            <a:ext cx="279347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da-DK" altLang="da-DK" sz="1200" b="1" dirty="0" smtClean="0">
                <a:solidFill>
                  <a:srgbClr val="FF0000"/>
                </a:solidFill>
              </a:rPr>
              <a:t>Klassevariabel af type </a:t>
            </a:r>
            <a:r>
              <a:rPr lang="da-DK" altLang="da-DK" sz="1200" b="1" dirty="0" err="1" smtClean="0">
                <a:solidFill>
                  <a:srgbClr val="FF0000"/>
                </a:solidFill>
              </a:rPr>
              <a:t>PrintStream</a:t>
            </a:r>
            <a:r>
              <a:rPr lang="da-DK" altLang="da-DK" sz="1200" b="1" dirty="0" smtClean="0">
                <a:solidFill>
                  <a:srgbClr val="FF0000"/>
                </a:solidFill>
              </a:rPr>
              <a:t> </a:t>
            </a:r>
            <a:endParaRPr lang="da-DK" altLang="da-DK" sz="1200" b="1" dirty="0">
              <a:solidFill>
                <a:srgbClr val="FF0000"/>
              </a:solidFill>
            </a:endParaRPr>
          </a:p>
        </p:txBody>
      </p:sp>
      <p:sp>
        <p:nvSpPr>
          <p:cNvPr id="11" name="Text Box 21"/>
          <p:cNvSpPr txBox="1">
            <a:spLocks noChangeArrowheads="1"/>
          </p:cNvSpPr>
          <p:nvPr/>
        </p:nvSpPr>
        <p:spPr bwMode="auto">
          <a:xfrm>
            <a:off x="3002949" y="3140968"/>
            <a:ext cx="200109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da-DK" altLang="da-DK" sz="1200" b="1" dirty="0" smtClean="0">
                <a:solidFill>
                  <a:srgbClr val="FF0000"/>
                </a:solidFill>
              </a:rPr>
              <a:t>Metode i </a:t>
            </a:r>
            <a:r>
              <a:rPr lang="da-DK" altLang="da-DK" sz="1200" b="1" dirty="0" err="1" smtClean="0">
                <a:solidFill>
                  <a:srgbClr val="FF0000"/>
                </a:solidFill>
              </a:rPr>
              <a:t>PrintStream</a:t>
            </a:r>
            <a:endParaRPr lang="da-DK" altLang="da-DK" sz="1200" b="1" dirty="0">
              <a:solidFill>
                <a:srgbClr val="FF0000"/>
              </a:solidFill>
            </a:endParaRPr>
          </a:p>
        </p:txBody>
      </p:sp>
      <p:sp>
        <p:nvSpPr>
          <p:cNvPr id="12" name="Line 22"/>
          <p:cNvSpPr>
            <a:spLocks noChangeShapeType="1"/>
          </p:cNvSpPr>
          <p:nvPr/>
        </p:nvSpPr>
        <p:spPr bwMode="auto">
          <a:xfrm flipV="1">
            <a:off x="3236318" y="2848785"/>
            <a:ext cx="0" cy="350784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endParaRPr lang="da-DK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683568" y="4544952"/>
            <a:ext cx="8127603" cy="710552"/>
          </a:xfrm>
          <a:prstGeom prst="rect">
            <a:avLst/>
          </a:prstGeom>
          <a:solidFill>
            <a:srgbClr val="FFFFCC"/>
          </a:solidFill>
          <a:ln w="28575">
            <a:solidFill>
              <a:srgbClr val="0000FF"/>
            </a:solidFill>
            <a:miter lim="800000"/>
            <a:headEnd/>
            <a:tailEnd/>
          </a:ln>
          <a:extLst/>
        </p:spPr>
        <p:txBody>
          <a:bodyPr wrap="square" lIns="90000" tIns="108000" rIns="90000" bIns="108000">
            <a:spAutoFit/>
          </a:bodyPr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ts val="0"/>
              </a:spcBef>
            </a:pPr>
            <a:r>
              <a:rPr lang="en-US" altLang="da-DK" sz="1600" b="1" spc="-100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Collections.sort</a:t>
            </a:r>
            <a:r>
              <a:rPr lang="en-US" altLang="da-DK" sz="1600" b="1" spc="-6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(persons,</a:t>
            </a:r>
            <a:r>
              <a:rPr lang="en-US" altLang="da-DK" sz="800" b="1" spc="-6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da-DK" sz="1600" b="1" spc="-100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Comparator.comparing</a:t>
            </a:r>
            <a:r>
              <a:rPr lang="en-US" altLang="da-DK" sz="1600" b="1" spc="-1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((</a:t>
            </a:r>
            <a:r>
              <a:rPr lang="en-US" altLang="da-DK" sz="800" b="1" spc="-1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da-DK" sz="1600" b="1" spc="-1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Person p)</a:t>
            </a:r>
            <a:r>
              <a:rPr lang="en-US" altLang="da-DK" sz="800" b="1" spc="-1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da-DK" sz="1600" b="1" spc="-1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-&gt;</a:t>
            </a:r>
            <a:r>
              <a:rPr lang="en-US" altLang="da-DK" sz="800" b="1" spc="-1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da-DK" sz="1600" b="1" spc="-100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p.getName</a:t>
            </a:r>
            <a:r>
              <a:rPr lang="en-US" altLang="da-DK" sz="1600" b="1" spc="-1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())</a:t>
            </a:r>
            <a:endParaRPr lang="en-US" altLang="da-DK" sz="800" b="1" spc="-1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spcBef>
                <a:spcPts val="0"/>
              </a:spcBef>
            </a:pPr>
            <a:r>
              <a:rPr lang="en-US" altLang="da-DK" sz="800" b="1" spc="-6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                                        </a:t>
            </a:r>
            <a:r>
              <a:rPr lang="en-US" altLang="da-DK" sz="1600" b="1" spc="-6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altLang="da-DK" sz="1600" b="1" spc="-100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thenComparing</a:t>
            </a:r>
            <a:r>
              <a:rPr lang="en-US" altLang="da-DK" sz="800" b="1" spc="-1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da-DK" sz="1600" b="1" spc="-1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 </a:t>
            </a:r>
            <a:r>
              <a:rPr lang="en-US" altLang="da-DK" sz="1600" b="1" spc="-1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-&gt; </a:t>
            </a:r>
            <a:r>
              <a:rPr lang="en-US" altLang="da-DK" sz="1600" b="1" spc="-100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p.getAge</a:t>
            </a:r>
            <a:r>
              <a:rPr lang="en-US" altLang="da-DK" sz="1600" b="1" spc="-1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()));</a:t>
            </a:r>
            <a:r>
              <a:rPr lang="en-US" altLang="da-DK" sz="800" b="1" spc="-1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US" altLang="da-DK" sz="1600" b="1" spc="-100" dirty="0" smtClean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6" name="Text Box 21"/>
          <p:cNvSpPr txBox="1">
            <a:spLocks noChangeArrowheads="1"/>
          </p:cNvSpPr>
          <p:nvPr/>
        </p:nvSpPr>
        <p:spPr bwMode="auto">
          <a:xfrm>
            <a:off x="4140275" y="5502365"/>
            <a:ext cx="4423345" cy="5909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ts val="600"/>
              </a:spcBef>
            </a:pPr>
            <a:r>
              <a:rPr lang="da-DK" altLang="da-DK" sz="1200" b="1" dirty="0" smtClean="0">
                <a:solidFill>
                  <a:srgbClr val="FF0000"/>
                </a:solidFill>
              </a:rPr>
              <a:t>default metode i Comparator interfacet</a:t>
            </a:r>
            <a:br>
              <a:rPr lang="da-DK" altLang="da-DK" sz="1200" b="1" dirty="0" smtClean="0">
                <a:solidFill>
                  <a:srgbClr val="FF0000"/>
                </a:solidFill>
              </a:rPr>
            </a:br>
            <a:r>
              <a:rPr lang="da-DK" altLang="da-DK" sz="1200" b="1" dirty="0" smtClean="0">
                <a:solidFill>
                  <a:srgbClr val="FF0000"/>
                </a:solidFill>
              </a:rPr>
              <a:t>(kaldes på det objekt, som </a:t>
            </a:r>
            <a:r>
              <a:rPr lang="da-DK" altLang="da-DK" sz="1200" b="1" dirty="0" err="1" smtClean="0">
                <a:solidFill>
                  <a:srgbClr val="FF0000"/>
                </a:solidFill>
              </a:rPr>
              <a:t>comparing</a:t>
            </a:r>
            <a:r>
              <a:rPr lang="da-DK" altLang="da-DK" sz="1200" b="1" dirty="0" smtClean="0">
                <a:solidFill>
                  <a:srgbClr val="FF0000"/>
                </a:solidFill>
              </a:rPr>
              <a:t> metoden returnerer,</a:t>
            </a:r>
            <a:r>
              <a:rPr lang="da-DK" altLang="da-DK" sz="1200" b="1" dirty="0">
                <a:solidFill>
                  <a:srgbClr val="FF0000"/>
                </a:solidFill>
              </a:rPr>
              <a:t/>
            </a:r>
            <a:br>
              <a:rPr lang="da-DK" altLang="da-DK" sz="1200" b="1" dirty="0">
                <a:solidFill>
                  <a:srgbClr val="FF0000"/>
                </a:solidFill>
              </a:rPr>
            </a:br>
            <a:r>
              <a:rPr lang="da-DK" altLang="da-DK" sz="1200" b="1" dirty="0" smtClean="0">
                <a:solidFill>
                  <a:srgbClr val="FF0000"/>
                </a:solidFill>
              </a:rPr>
              <a:t>og returnerer et </a:t>
            </a:r>
            <a:r>
              <a:rPr lang="da-DK" altLang="da-DK" sz="1200" b="1" smtClean="0">
                <a:solidFill>
                  <a:srgbClr val="FF0000"/>
                </a:solidFill>
              </a:rPr>
              <a:t>Comparator objekt</a:t>
            </a:r>
            <a:r>
              <a:rPr lang="da-DK" altLang="da-DK" sz="1200" b="1" dirty="0" smtClean="0">
                <a:solidFill>
                  <a:srgbClr val="FF0000"/>
                </a:solidFill>
              </a:rPr>
              <a:t>)</a:t>
            </a:r>
          </a:p>
        </p:txBody>
      </p:sp>
      <p:sp>
        <p:nvSpPr>
          <p:cNvPr id="18" name="Rectangle 17"/>
          <p:cNvSpPr/>
          <p:nvPr/>
        </p:nvSpPr>
        <p:spPr bwMode="auto">
          <a:xfrm>
            <a:off x="3568602" y="4674068"/>
            <a:ext cx="2252925" cy="212548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2000" b="0" i="0" u="none" strike="noStrike" cap="none" normalizeH="0" baseline="0">
              <a:ln>
                <a:noFill/>
              </a:ln>
              <a:solidFill>
                <a:srgbClr val="A50021"/>
              </a:solidFill>
              <a:effectLst/>
              <a:latin typeface="Arial" charset="0"/>
            </a:endParaRPr>
          </a:p>
        </p:txBody>
      </p:sp>
      <p:sp>
        <p:nvSpPr>
          <p:cNvPr id="19" name="Line 22"/>
          <p:cNvSpPr>
            <a:spLocks noChangeShapeType="1"/>
          </p:cNvSpPr>
          <p:nvPr/>
        </p:nvSpPr>
        <p:spPr bwMode="auto">
          <a:xfrm flipH="1">
            <a:off x="4783664" y="4374221"/>
            <a:ext cx="3059" cy="299846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endParaRPr lang="da-DK">
              <a:solidFill>
                <a:srgbClr val="0000FF"/>
              </a:solidFill>
            </a:endParaRPr>
          </a:p>
        </p:txBody>
      </p:sp>
      <p:sp>
        <p:nvSpPr>
          <p:cNvPr id="20" name="Text Box 21"/>
          <p:cNvSpPr txBox="1">
            <a:spLocks noChangeArrowheads="1"/>
          </p:cNvSpPr>
          <p:nvPr/>
        </p:nvSpPr>
        <p:spPr bwMode="auto">
          <a:xfrm>
            <a:off x="3979290" y="3956038"/>
            <a:ext cx="5164710" cy="424732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ts val="600"/>
              </a:spcBef>
              <a:buFontTx/>
              <a:buNone/>
            </a:pPr>
            <a:r>
              <a:rPr lang="da-DK" altLang="da-DK" sz="1200" b="1" dirty="0" smtClean="0">
                <a:solidFill>
                  <a:srgbClr val="FF0000"/>
                </a:solidFill>
              </a:rPr>
              <a:t>Klassemetode i Comparator interfacet</a:t>
            </a:r>
            <a:r>
              <a:rPr lang="da-DK" altLang="da-DK" sz="1200" b="1" dirty="0">
                <a:solidFill>
                  <a:srgbClr val="FF0000"/>
                </a:solidFill>
              </a:rPr>
              <a:t/>
            </a:r>
            <a:br>
              <a:rPr lang="da-DK" altLang="da-DK" sz="1200" b="1" dirty="0">
                <a:solidFill>
                  <a:srgbClr val="FF0000"/>
                </a:solidFill>
              </a:rPr>
            </a:br>
            <a:r>
              <a:rPr lang="da-DK" altLang="da-DK" sz="1200" b="1" dirty="0" smtClean="0">
                <a:solidFill>
                  <a:srgbClr val="FF0000"/>
                </a:solidFill>
              </a:rPr>
              <a:t>(tager en lambda som parameter og returnerer et Comparator objekt)</a:t>
            </a:r>
          </a:p>
        </p:txBody>
      </p:sp>
      <p:sp>
        <p:nvSpPr>
          <p:cNvPr id="21" name="Rectangle 20"/>
          <p:cNvSpPr/>
          <p:nvPr/>
        </p:nvSpPr>
        <p:spPr bwMode="auto">
          <a:xfrm>
            <a:off x="4846483" y="4926230"/>
            <a:ext cx="1493487" cy="212548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2000" b="0" i="0" u="none" strike="noStrike" cap="none" normalizeH="0" baseline="0">
              <a:ln>
                <a:noFill/>
              </a:ln>
              <a:solidFill>
                <a:srgbClr val="A50021"/>
              </a:solidFill>
              <a:effectLst/>
              <a:latin typeface="Arial" charset="0"/>
            </a:endParaRPr>
          </a:p>
        </p:txBody>
      </p:sp>
      <p:sp>
        <p:nvSpPr>
          <p:cNvPr id="22" name="Line 22"/>
          <p:cNvSpPr>
            <a:spLocks noChangeShapeType="1"/>
          </p:cNvSpPr>
          <p:nvPr/>
        </p:nvSpPr>
        <p:spPr bwMode="auto">
          <a:xfrm flipH="1" flipV="1">
            <a:off x="5507699" y="5141898"/>
            <a:ext cx="10079" cy="328572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endParaRPr lang="da-DK">
              <a:solidFill>
                <a:srgbClr val="0000FF"/>
              </a:solidFill>
            </a:endParaRPr>
          </a:p>
        </p:txBody>
      </p:sp>
      <p:sp>
        <p:nvSpPr>
          <p:cNvPr id="23" name="Rectangle 22"/>
          <p:cNvSpPr/>
          <p:nvPr/>
        </p:nvSpPr>
        <p:spPr bwMode="auto">
          <a:xfrm>
            <a:off x="747282" y="4680472"/>
            <a:ext cx="1800848" cy="212548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2000" b="0" i="0" u="none" strike="noStrike" cap="none" normalizeH="0" baseline="0">
              <a:ln>
                <a:noFill/>
              </a:ln>
              <a:solidFill>
                <a:srgbClr val="A50021"/>
              </a:solidFill>
              <a:effectLst/>
              <a:latin typeface="Arial" charset="0"/>
            </a:endParaRPr>
          </a:p>
        </p:txBody>
      </p:sp>
      <p:sp>
        <p:nvSpPr>
          <p:cNvPr id="24" name="Line 22"/>
          <p:cNvSpPr>
            <a:spLocks noChangeShapeType="1"/>
          </p:cNvSpPr>
          <p:nvPr/>
        </p:nvSpPr>
        <p:spPr bwMode="auto">
          <a:xfrm flipH="1">
            <a:off x="1459466" y="4372097"/>
            <a:ext cx="3059" cy="299846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endParaRPr lang="da-DK">
              <a:solidFill>
                <a:srgbClr val="0000FF"/>
              </a:solidFill>
            </a:endParaRPr>
          </a:p>
        </p:txBody>
      </p:sp>
      <p:sp>
        <p:nvSpPr>
          <p:cNvPr id="25" name="Text Box 21"/>
          <p:cNvSpPr txBox="1">
            <a:spLocks noChangeArrowheads="1"/>
          </p:cNvSpPr>
          <p:nvPr/>
        </p:nvSpPr>
        <p:spPr bwMode="auto">
          <a:xfrm>
            <a:off x="721994" y="4084273"/>
            <a:ext cx="2836788" cy="258532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ts val="600"/>
              </a:spcBef>
              <a:buFontTx/>
              <a:buNone/>
            </a:pPr>
            <a:r>
              <a:rPr lang="da-DK" altLang="da-DK" sz="1200" b="1" dirty="0" smtClean="0">
                <a:solidFill>
                  <a:srgbClr val="FF0000"/>
                </a:solidFill>
              </a:rPr>
              <a:t>Klassemetode i Collections klassen</a:t>
            </a:r>
          </a:p>
        </p:txBody>
      </p:sp>
      <p:sp>
        <p:nvSpPr>
          <p:cNvPr id="26" name="Rectangle 25"/>
          <p:cNvSpPr/>
          <p:nvPr/>
        </p:nvSpPr>
        <p:spPr bwMode="auto">
          <a:xfrm>
            <a:off x="1417835" y="2628553"/>
            <a:ext cx="749061" cy="212548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2000" b="0" i="0" u="none" strike="noStrike" cap="none" normalizeH="0" baseline="0">
              <a:ln>
                <a:noFill/>
              </a:ln>
              <a:solidFill>
                <a:srgbClr val="A50021"/>
              </a:solidFill>
              <a:effectLst/>
              <a:latin typeface="Arial" charset="0"/>
            </a:endParaRPr>
          </a:p>
        </p:txBody>
      </p:sp>
      <p:sp>
        <p:nvSpPr>
          <p:cNvPr id="28" name="Rectangle 27"/>
          <p:cNvSpPr/>
          <p:nvPr/>
        </p:nvSpPr>
        <p:spPr bwMode="auto">
          <a:xfrm>
            <a:off x="2277166" y="2627272"/>
            <a:ext cx="373825" cy="212548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2000" b="0" i="0" u="none" strike="noStrike" cap="none" normalizeH="0" baseline="0">
              <a:ln>
                <a:noFill/>
              </a:ln>
              <a:solidFill>
                <a:srgbClr val="A50021"/>
              </a:solidFill>
              <a:effectLst/>
              <a:latin typeface="Arial" charset="0"/>
            </a:endParaRPr>
          </a:p>
        </p:txBody>
      </p:sp>
      <p:sp>
        <p:nvSpPr>
          <p:cNvPr id="29" name="Rectangle 28"/>
          <p:cNvSpPr/>
          <p:nvPr/>
        </p:nvSpPr>
        <p:spPr bwMode="auto">
          <a:xfrm>
            <a:off x="2744611" y="2625991"/>
            <a:ext cx="828464" cy="212548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2000" b="0" i="0" u="none" strike="noStrike" cap="none" normalizeH="0" baseline="0">
              <a:ln>
                <a:noFill/>
              </a:ln>
              <a:solidFill>
                <a:srgbClr val="A50021"/>
              </a:solidFill>
              <a:effectLst/>
              <a:latin typeface="Arial" charset="0"/>
            </a:endParaRPr>
          </a:p>
        </p:txBody>
      </p:sp>
      <p:sp>
        <p:nvSpPr>
          <p:cNvPr id="27" name="Text Box 21"/>
          <p:cNvSpPr txBox="1">
            <a:spLocks noChangeArrowheads="1"/>
          </p:cNvSpPr>
          <p:nvPr/>
        </p:nvSpPr>
        <p:spPr bwMode="auto">
          <a:xfrm>
            <a:off x="683568" y="5532870"/>
            <a:ext cx="2514030" cy="867930"/>
          </a:xfrm>
          <a:prstGeom prst="rect">
            <a:avLst/>
          </a:prstGeom>
          <a:solidFill>
            <a:srgbClr val="CCECFF"/>
          </a:solidFill>
          <a:ln w="28575">
            <a:solidFill>
              <a:srgbClr val="0000FF"/>
            </a:solidFill>
          </a:ln>
          <a:extLst/>
        </p:spPr>
        <p:txBody>
          <a:bodyPr wrap="square">
            <a:spAutoFit/>
          </a:bodyPr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50000"/>
              </a:spcBef>
              <a:buFontTx/>
              <a:buNone/>
            </a:pPr>
            <a:r>
              <a:rPr lang="da-DK" altLang="da-DK" sz="1400" b="1" dirty="0" smtClean="0">
                <a:solidFill>
                  <a:srgbClr val="0000FF"/>
                </a:solidFill>
              </a:rPr>
              <a:t>Husk, at se / gense de to videoer </a:t>
            </a:r>
            <a:r>
              <a:rPr lang="da-DK" altLang="da-DK" sz="1400" b="1" dirty="0">
                <a:solidFill>
                  <a:srgbClr val="0000FF"/>
                </a:solidFill>
              </a:rPr>
              <a:t>om den </a:t>
            </a:r>
            <a:r>
              <a:rPr lang="da-DK" altLang="da-DK" sz="1400" b="1" dirty="0" smtClean="0">
                <a:solidFill>
                  <a:srgbClr val="0000FF"/>
                </a:solidFill>
              </a:rPr>
              <a:t>"perfekte" </a:t>
            </a:r>
            <a:r>
              <a:rPr lang="da-DK" altLang="da-DK" sz="1400" b="1" dirty="0">
                <a:solidFill>
                  <a:srgbClr val="0000FF"/>
                </a:solidFill>
              </a:rPr>
              <a:t>mundtlige </a:t>
            </a:r>
            <a:r>
              <a:rPr lang="da-DK" altLang="da-DK" sz="1400" b="1" dirty="0" smtClean="0">
                <a:solidFill>
                  <a:srgbClr val="0000FF"/>
                </a:solidFill>
              </a:rPr>
              <a:t>eksamen og følg de råd, som de giver</a:t>
            </a:r>
            <a:endParaRPr lang="da-DK" altLang="da-DK" sz="1400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686982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 animBg="1"/>
      <p:bldP spid="9" grpId="0" animBg="1"/>
      <p:bldP spid="10" grpId="0"/>
      <p:bldP spid="11" grpId="0"/>
      <p:bldP spid="12" grpId="0" animBg="1"/>
      <p:bldP spid="14" grpId="0" animBg="1"/>
      <p:bldP spid="16" grpId="0"/>
      <p:bldP spid="18" grpId="0" animBg="1"/>
      <p:bldP spid="19" grpId="0" animBg="1"/>
      <p:bldP spid="20" grpId="0"/>
      <p:bldP spid="21" grpId="0" animBg="1"/>
      <p:bldP spid="22" grpId="0" animBg="1"/>
      <p:bldP spid="23" grpId="0" animBg="1"/>
      <p:bldP spid="24" grpId="0" animBg="1"/>
      <p:bldP spid="25" grpId="0"/>
      <p:bldP spid="26" grpId="0" animBg="1"/>
      <p:bldP spid="28" grpId="0" animBg="1"/>
      <p:bldP spid="29" grpId="0" animBg="1"/>
      <p:bldP spid="2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8568952" cy="682625"/>
          </a:xfrm>
        </p:spPr>
        <p:txBody>
          <a:bodyPr/>
          <a:lstStyle/>
          <a:p>
            <a:r>
              <a:rPr lang="da-DK" altLang="da-DK" sz="3200" dirty="0" smtClean="0">
                <a:ea typeface="ＭＳ Ｐゴシック" pitchFamily="34" charset="-128"/>
                <a:cs typeface="Arial"/>
              </a:rPr>
              <a:t>Forberedelse til eksamen</a:t>
            </a:r>
            <a:endParaRPr lang="da-DK" altLang="da-DK" sz="3400" dirty="0">
              <a:ea typeface="ＭＳ Ｐゴシック" pitchFamily="34" charset="-128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8532440" y="6400800"/>
            <a:ext cx="61156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2CA5836E-6711-417F-AF48-31ACC3CF4030}" type="slidenum">
              <a:rPr lang="da-DK" altLang="da-DK" smtClean="0"/>
              <a:pPr>
                <a:defRPr/>
              </a:pPr>
              <a:t>29</a:t>
            </a:fld>
            <a:endParaRPr lang="da-DK" altLang="da-DK" dirty="0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440706" y="1124744"/>
            <a:ext cx="8163742" cy="2664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ts val="1200"/>
              </a:spcBef>
            </a:pPr>
            <a:r>
              <a:rPr lang="da-DK" sz="2000" dirty="0" smtClean="0"/>
              <a:t>Spørgetimer i studiecaféen</a:t>
            </a:r>
            <a:endParaRPr lang="da-DK" sz="2000" dirty="0"/>
          </a:p>
          <a:p>
            <a:pPr lvl="1">
              <a:spcBef>
                <a:spcPts val="200"/>
              </a:spcBef>
            </a:pPr>
            <a:r>
              <a:rPr lang="da-DK" sz="1600" dirty="0" smtClean="0"/>
              <a:t>Sidste ordinære bemanding er mandag den </a:t>
            </a:r>
            <a:r>
              <a:rPr lang="da-DK" sz="1600" dirty="0" smtClean="0"/>
              <a:t>9. </a:t>
            </a:r>
            <a:r>
              <a:rPr lang="da-DK" sz="1600" dirty="0" smtClean="0"/>
              <a:t>december kl </a:t>
            </a:r>
            <a:r>
              <a:rPr lang="da-DK" sz="1600" dirty="0" smtClean="0"/>
              <a:t>12-14</a:t>
            </a:r>
            <a:r>
              <a:rPr lang="da-DK" sz="1600" dirty="0" smtClean="0"/>
              <a:t/>
            </a:r>
            <a:br>
              <a:rPr lang="da-DK" sz="1600" dirty="0" smtClean="0"/>
            </a:br>
            <a:r>
              <a:rPr lang="da-DK" sz="1600" dirty="0" smtClean="0"/>
              <a:t>(den dag, hvor Computerspil 5 skal afleveres)</a:t>
            </a:r>
          </a:p>
          <a:p>
            <a:pPr lvl="1">
              <a:spcBef>
                <a:spcPts val="200"/>
              </a:spcBef>
            </a:pPr>
            <a:r>
              <a:rPr lang="da-DK" sz="1600" dirty="0" smtClean="0"/>
              <a:t>Fredag </a:t>
            </a:r>
            <a:r>
              <a:rPr lang="da-DK" sz="1600" dirty="0"/>
              <a:t>den </a:t>
            </a:r>
            <a:r>
              <a:rPr lang="da-DK" sz="1600" dirty="0" smtClean="0"/>
              <a:t>13. </a:t>
            </a:r>
            <a:r>
              <a:rPr lang="da-DK" sz="1600" dirty="0"/>
              <a:t>december, </a:t>
            </a:r>
            <a:r>
              <a:rPr lang="da-DK" sz="1600" dirty="0" smtClean="0"/>
              <a:t>fredag </a:t>
            </a:r>
            <a:r>
              <a:rPr lang="da-DK" sz="1600" dirty="0"/>
              <a:t>den </a:t>
            </a:r>
            <a:r>
              <a:rPr lang="da-DK" sz="1600" dirty="0" smtClean="0"/>
              <a:t>3. januar, fredag den 10. januar </a:t>
            </a:r>
            <a:r>
              <a:rPr lang="da-DK" sz="1600" dirty="0"/>
              <a:t>og </a:t>
            </a:r>
            <a:r>
              <a:rPr lang="da-DK" sz="1600" dirty="0" smtClean="0"/>
              <a:t>fredag </a:t>
            </a:r>
            <a:r>
              <a:rPr lang="da-DK" sz="1600" dirty="0"/>
              <a:t>den </a:t>
            </a:r>
            <a:r>
              <a:rPr lang="da-DK" sz="1600" dirty="0" smtClean="0"/>
              <a:t>17. </a:t>
            </a:r>
            <a:r>
              <a:rPr lang="da-DK" sz="1600" dirty="0"/>
              <a:t>januar vil der </a:t>
            </a:r>
            <a:r>
              <a:rPr lang="da-DK" sz="1600" dirty="0" smtClean="0"/>
              <a:t>13-14 </a:t>
            </a:r>
            <a:r>
              <a:rPr lang="da-DK" sz="1600" dirty="0"/>
              <a:t>være en instruktor fra kurset, der kan hjælpe med dispositioner og besvare </a:t>
            </a:r>
            <a:r>
              <a:rPr lang="da-DK" sz="1600" dirty="0" smtClean="0"/>
              <a:t>spørgsmål om pensum mm</a:t>
            </a:r>
            <a:endParaRPr lang="da-DK" sz="1600" dirty="0"/>
          </a:p>
          <a:p>
            <a:pPr marL="342900" lvl="1" indent="-342900">
              <a:spcBef>
                <a:spcPts val="1200"/>
              </a:spcBef>
              <a:buChar char="•"/>
            </a:pPr>
            <a:r>
              <a:rPr lang="da-DK" sz="1600" b="1" dirty="0" smtClean="0">
                <a:solidFill>
                  <a:srgbClr val="A50021"/>
                </a:solidFill>
                <a:ea typeface="ＭＳ Ｐゴシック" pitchFamily="-106" charset="-128"/>
                <a:cs typeface="ＭＳ Ｐゴシック" pitchFamily="-106" charset="-128"/>
              </a:rPr>
              <a:t>I kan selvfølgelig også fortsat bruge diskussionsforummet til at få råd og vejledning omkring dispositioner og andre ting </a:t>
            </a:r>
            <a:endParaRPr lang="da-DK" sz="1600" b="1" dirty="0">
              <a:solidFill>
                <a:srgbClr val="A50021"/>
              </a:solidFill>
              <a:ea typeface="ＭＳ Ｐゴシック" pitchFamily="-106" charset="-128"/>
              <a:cs typeface="ＭＳ Ｐゴシック" pitchFamily="-106" charset="-128"/>
            </a:endParaRPr>
          </a:p>
          <a:p>
            <a:pPr lvl="1">
              <a:spcBef>
                <a:spcPts val="200"/>
              </a:spcBef>
            </a:pPr>
            <a:endParaRPr lang="da-DK" sz="1600" dirty="0" smtClean="0"/>
          </a:p>
          <a:p>
            <a:pPr lvl="1">
              <a:spcBef>
                <a:spcPts val="200"/>
              </a:spcBef>
            </a:pPr>
            <a:endParaRPr lang="da-DK" sz="1600" dirty="0"/>
          </a:p>
        </p:txBody>
      </p:sp>
    </p:spTree>
    <p:extLst>
      <p:ext uri="{BB962C8B-B14F-4D97-AF65-F5344CB8AC3E}">
        <p14:creationId xmlns:p14="http://schemas.microsoft.com/office/powerpoint/2010/main" val="427367533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860771" y="3148272"/>
            <a:ext cx="8087577" cy="1559046"/>
          </a:xfrm>
          <a:prstGeom prst="rect">
            <a:avLst/>
          </a:prstGeom>
          <a:solidFill>
            <a:srgbClr val="FFFFCC"/>
          </a:solidFill>
          <a:ln w="28575">
            <a:solidFill>
              <a:srgbClr val="0000FF"/>
            </a:solidFill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da-DK"/>
            </a:defPPr>
            <a:lvl1pPr marL="0" indent="0" eaLnBrk="0" hangingPunct="0">
              <a:spcBef>
                <a:spcPct val="20000"/>
              </a:spcBef>
              <a:buNone/>
              <a:defRPr sz="1600" b="0" kern="0">
                <a:solidFill>
                  <a:srgbClr val="000066"/>
                </a:solidFill>
                <a:latin typeface="+mn-lt"/>
              </a:defRPr>
            </a:lvl1pPr>
            <a:lvl2pPr marL="742950" lvl="1" indent="-285750" eaLnBrk="0" hangingPunct="0">
              <a:spcBef>
                <a:spcPts val="400"/>
              </a:spcBef>
              <a:buChar char="–"/>
              <a:defRPr sz="1600" kern="0">
                <a:solidFill>
                  <a:srgbClr val="000066"/>
                </a:solidFill>
                <a:latin typeface="+mn-lt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en-US" dirty="0"/>
              <a:t>The cinema booking system should store seat bookings for multiple theaters. Each theater has seats arranged in rows. Customers can reserve seats and are given a row number and seat number. They may request bookings of several adjoining seats. Each booking is for a particular show (i.e., the screening of a given movie at a certain time). Shows are at an assigned date and time, and scheduled in a theater where they are screened. The system stores the customer’s phone number. </a:t>
            </a:r>
          </a:p>
          <a:p>
            <a:endParaRPr lang="en-US" altLang="en-US" dirty="0"/>
          </a:p>
          <a:p>
            <a:pPr lvl="1"/>
            <a:endParaRPr lang="da-DK" altLang="da-DK" dirty="0"/>
          </a:p>
        </p:txBody>
      </p:sp>
      <p:sp>
        <p:nvSpPr>
          <p:cNvPr id="18434" name="Title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8568952" cy="682625"/>
          </a:xfrm>
        </p:spPr>
        <p:txBody>
          <a:bodyPr/>
          <a:lstStyle/>
          <a:p>
            <a:r>
              <a:rPr lang="da-DK" altLang="da-DK" sz="3200" dirty="0" smtClean="0">
                <a:ea typeface="ＭＳ Ｐゴシック" pitchFamily="34" charset="-128"/>
                <a:cs typeface="Arial"/>
              </a:rPr>
              <a:t>Navneord og udsagnsord</a:t>
            </a:r>
            <a:endParaRPr lang="da-DK" altLang="da-DK" sz="3400" dirty="0">
              <a:ea typeface="ＭＳ Ｐゴシック" pitchFamily="34" charset="-128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8532440" y="6400800"/>
            <a:ext cx="61156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2CA5836E-6711-417F-AF48-31ACC3CF4030}" type="slidenum">
              <a:rPr lang="da-DK" altLang="da-DK" smtClean="0"/>
              <a:pPr>
                <a:defRPr/>
              </a:pPr>
              <a:t>3</a:t>
            </a:fld>
            <a:endParaRPr lang="da-DK" altLang="da-DK" dirty="0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467544" y="1052736"/>
            <a:ext cx="8563181" cy="1584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ts val="1800"/>
              </a:spcBef>
            </a:pPr>
            <a:r>
              <a:rPr lang="da-DK" altLang="da-DK" sz="2000" kern="0" dirty="0" smtClean="0">
                <a:ea typeface="ＭＳ Ｐゴシック" pitchFamily="34" charset="-128"/>
              </a:rPr>
              <a:t>For små systemer kan det være en hjælp at gennemse tekstuelle beskrivelser af systemet</a:t>
            </a:r>
          </a:p>
          <a:p>
            <a:pPr lvl="1">
              <a:spcBef>
                <a:spcPts val="600"/>
              </a:spcBef>
            </a:pPr>
            <a:r>
              <a:rPr lang="da-DK" altLang="da-DK" sz="1800" kern="0" dirty="0" smtClean="0">
                <a:ea typeface="ＭＳ Ｐゴシック" pitchFamily="34" charset="-128"/>
              </a:rPr>
              <a:t>Navneord vil så ofte svare til </a:t>
            </a:r>
            <a:r>
              <a:rPr lang="da-DK" altLang="da-DK" sz="1800" b="1" kern="0" dirty="0" smtClean="0">
                <a:solidFill>
                  <a:srgbClr val="008000"/>
                </a:solidFill>
                <a:ea typeface="ＭＳ Ｐゴシック" pitchFamily="34" charset="-128"/>
              </a:rPr>
              <a:t>klasser</a:t>
            </a:r>
            <a:r>
              <a:rPr lang="da-DK" altLang="da-DK" sz="1800" kern="0" dirty="0" smtClean="0">
                <a:ea typeface="ＭＳ Ｐゴシック" pitchFamily="34" charset="-128"/>
              </a:rPr>
              <a:t> og </a:t>
            </a:r>
            <a:r>
              <a:rPr lang="da-DK" altLang="da-DK" sz="1800" b="1" kern="0" dirty="0">
                <a:solidFill>
                  <a:srgbClr val="008000"/>
                </a:solidFill>
                <a:ea typeface="ＭＳ Ｐゴシック" pitchFamily="34" charset="-128"/>
              </a:rPr>
              <a:t>objekter</a:t>
            </a:r>
            <a:r>
              <a:rPr lang="da-DK" altLang="da-DK" sz="1800" kern="0" dirty="0" smtClean="0">
                <a:ea typeface="ＭＳ Ｐゴシック" pitchFamily="34" charset="-128"/>
              </a:rPr>
              <a:t> (eller </a:t>
            </a:r>
            <a:r>
              <a:rPr lang="da-DK" altLang="da-DK" sz="1800" b="1" kern="0" dirty="0">
                <a:solidFill>
                  <a:srgbClr val="008000"/>
                </a:solidFill>
                <a:ea typeface="ＭＳ Ｐゴシック" pitchFamily="34" charset="-128"/>
              </a:rPr>
              <a:t>feltvariabler</a:t>
            </a:r>
            <a:r>
              <a:rPr lang="da-DK" altLang="da-DK" sz="1800" kern="0" dirty="0" smtClean="0">
                <a:ea typeface="ＭＳ Ｐゴシック" pitchFamily="34" charset="-128"/>
              </a:rPr>
              <a:t>)</a:t>
            </a:r>
          </a:p>
          <a:p>
            <a:pPr lvl="1">
              <a:spcBef>
                <a:spcPts val="600"/>
              </a:spcBef>
            </a:pPr>
            <a:r>
              <a:rPr lang="da-DK" altLang="da-DK" sz="1800" kern="0" dirty="0" smtClean="0">
                <a:ea typeface="ＭＳ Ｐゴシック" pitchFamily="34" charset="-128"/>
              </a:rPr>
              <a:t>Tilsvarende vil udsagnsord svare </a:t>
            </a:r>
            <a:r>
              <a:rPr lang="da-DK" altLang="da-DK" sz="1800" kern="0" dirty="0">
                <a:ea typeface="ＭＳ Ｐゴシック" pitchFamily="34" charset="-128"/>
              </a:rPr>
              <a:t>til </a:t>
            </a:r>
            <a:r>
              <a:rPr lang="da-DK" altLang="da-DK" sz="1800" kern="0" dirty="0" smtClean="0">
                <a:ea typeface="ＭＳ Ｐゴシック" pitchFamily="34" charset="-128"/>
              </a:rPr>
              <a:t>handlinger, dvs. </a:t>
            </a:r>
            <a:r>
              <a:rPr lang="da-DK" altLang="da-DK" sz="1800" b="1" kern="0" dirty="0">
                <a:solidFill>
                  <a:srgbClr val="008000"/>
                </a:solidFill>
                <a:ea typeface="ＭＳ Ｐゴシック" pitchFamily="34" charset="-128"/>
              </a:rPr>
              <a:t>metoder</a:t>
            </a:r>
          </a:p>
          <a:p>
            <a:pPr lvl="1">
              <a:spcBef>
                <a:spcPts val="400"/>
              </a:spcBef>
            </a:pPr>
            <a:endParaRPr lang="da-DK" altLang="da-DK" sz="1800" kern="0" dirty="0" smtClean="0">
              <a:ea typeface="ＭＳ Ｐゴシック" pitchFamily="34" charset="-128"/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848833" y="3149000"/>
            <a:ext cx="8187663" cy="1559046"/>
          </a:xfrm>
          <a:prstGeom prst="rect">
            <a:avLst/>
          </a:prstGeom>
          <a:solidFill>
            <a:srgbClr val="FFFFCC"/>
          </a:solidFill>
          <a:ln w="28575">
            <a:solidFill>
              <a:srgbClr val="0000FF"/>
            </a:solidFill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marL="0" indent="0">
              <a:buNone/>
            </a:pPr>
            <a:r>
              <a:rPr lang="en-US" altLang="en-US" sz="1600" b="0" kern="0" dirty="0">
                <a:solidFill>
                  <a:srgbClr val="000066"/>
                </a:solidFill>
                <a:ea typeface="ＭＳ Ｐゴシック" pitchFamily="34" charset="-128"/>
                <a:cs typeface="+mn-cs"/>
              </a:rPr>
              <a:t>The </a:t>
            </a:r>
            <a:r>
              <a:rPr lang="en-US" altLang="en-US" sz="1600" kern="0" dirty="0">
                <a:ea typeface="ＭＳ Ｐゴシック" pitchFamily="34" charset="-128"/>
                <a:cs typeface="+mn-cs"/>
              </a:rPr>
              <a:t>cinema booking system</a:t>
            </a:r>
            <a:r>
              <a:rPr lang="en-US" altLang="en-US" sz="1600" b="0" kern="0" dirty="0">
                <a:solidFill>
                  <a:srgbClr val="000066"/>
                </a:solidFill>
                <a:ea typeface="ＭＳ Ｐゴシック" pitchFamily="34" charset="-128"/>
                <a:cs typeface="+mn-cs"/>
              </a:rPr>
              <a:t> should store </a:t>
            </a:r>
            <a:r>
              <a:rPr lang="en-US" altLang="en-US" sz="1600" kern="0" dirty="0">
                <a:ea typeface="ＭＳ Ｐゴシック" pitchFamily="34" charset="-128"/>
                <a:cs typeface="+mn-cs"/>
              </a:rPr>
              <a:t>seat </a:t>
            </a:r>
            <a:r>
              <a:rPr lang="en-US" altLang="en-US" sz="1600" kern="0" dirty="0" smtClean="0">
                <a:ea typeface="ＭＳ Ｐゴシック" pitchFamily="34" charset="-128"/>
                <a:cs typeface="+mn-cs"/>
              </a:rPr>
              <a:t>booking</a:t>
            </a:r>
            <a:r>
              <a:rPr lang="en-US" altLang="en-US" sz="1600" b="0" kern="0" dirty="0" smtClean="0">
                <a:solidFill>
                  <a:srgbClr val="000066"/>
                </a:solidFill>
                <a:ea typeface="ＭＳ Ｐゴシック" pitchFamily="34" charset="-128"/>
                <a:cs typeface="+mn-cs"/>
              </a:rPr>
              <a:t>s for </a:t>
            </a:r>
            <a:r>
              <a:rPr lang="en-US" altLang="en-US" sz="1600" b="0" kern="0" dirty="0">
                <a:solidFill>
                  <a:srgbClr val="000066"/>
                </a:solidFill>
                <a:ea typeface="ＭＳ Ｐゴシック" pitchFamily="34" charset="-128"/>
                <a:cs typeface="+mn-cs"/>
              </a:rPr>
              <a:t>multiple </a:t>
            </a:r>
            <a:r>
              <a:rPr lang="en-US" altLang="en-US" sz="1600" kern="0" dirty="0" smtClean="0">
                <a:ea typeface="ＭＳ Ｐゴシック" pitchFamily="34" charset="-128"/>
                <a:cs typeface="+mn-cs"/>
              </a:rPr>
              <a:t>theater</a:t>
            </a:r>
            <a:r>
              <a:rPr lang="en-US" altLang="en-US" sz="1600" b="0" kern="0" dirty="0" smtClean="0">
                <a:solidFill>
                  <a:srgbClr val="000066"/>
                </a:solidFill>
                <a:ea typeface="ＭＳ Ｐゴシック" pitchFamily="34" charset="-128"/>
                <a:cs typeface="+mn-cs"/>
              </a:rPr>
              <a:t>s. Each </a:t>
            </a:r>
            <a:r>
              <a:rPr lang="en-US" altLang="en-US" sz="1600" b="0" kern="0" dirty="0">
                <a:solidFill>
                  <a:srgbClr val="000066"/>
                </a:solidFill>
                <a:ea typeface="ＭＳ Ｐゴシック" pitchFamily="34" charset="-128"/>
                <a:cs typeface="+mn-cs"/>
              </a:rPr>
              <a:t>theater has </a:t>
            </a:r>
            <a:r>
              <a:rPr lang="en-US" altLang="en-US" sz="1600" kern="0" dirty="0">
                <a:ea typeface="ＭＳ Ｐゴシック" pitchFamily="34" charset="-128"/>
                <a:cs typeface="+mn-cs"/>
              </a:rPr>
              <a:t>seat</a:t>
            </a:r>
            <a:r>
              <a:rPr lang="en-US" altLang="en-US" sz="1600" b="0" kern="0" dirty="0">
                <a:solidFill>
                  <a:srgbClr val="000066"/>
                </a:solidFill>
                <a:ea typeface="ＭＳ Ｐゴシック" pitchFamily="34" charset="-128"/>
                <a:cs typeface="+mn-cs"/>
              </a:rPr>
              <a:t>s arranged in </a:t>
            </a:r>
            <a:r>
              <a:rPr lang="en-US" altLang="en-US" sz="1600" kern="0" dirty="0">
                <a:ea typeface="ＭＳ Ｐゴシック" pitchFamily="34" charset="-128"/>
                <a:cs typeface="+mn-cs"/>
              </a:rPr>
              <a:t>row</a:t>
            </a:r>
            <a:r>
              <a:rPr lang="en-US" altLang="en-US" sz="1600" b="0" kern="0" dirty="0">
                <a:solidFill>
                  <a:srgbClr val="000066"/>
                </a:solidFill>
                <a:ea typeface="ＭＳ Ｐゴシック" pitchFamily="34" charset="-128"/>
                <a:cs typeface="+mn-cs"/>
              </a:rPr>
              <a:t>s. </a:t>
            </a:r>
            <a:r>
              <a:rPr lang="en-US" altLang="en-US" sz="1600" kern="0" dirty="0">
                <a:ea typeface="ＭＳ Ｐゴシック" pitchFamily="34" charset="-128"/>
                <a:cs typeface="+mn-cs"/>
              </a:rPr>
              <a:t>Customer</a:t>
            </a:r>
            <a:r>
              <a:rPr lang="en-US" altLang="en-US" sz="1600" b="0" kern="0" dirty="0">
                <a:solidFill>
                  <a:srgbClr val="000066"/>
                </a:solidFill>
                <a:ea typeface="ＭＳ Ｐゴシック" pitchFamily="34" charset="-128"/>
                <a:cs typeface="+mn-cs"/>
              </a:rPr>
              <a:t>s can reserve seats and are given a </a:t>
            </a:r>
            <a:r>
              <a:rPr lang="en-US" altLang="en-US" sz="1600" kern="0" dirty="0">
                <a:ea typeface="ＭＳ Ｐゴシック" pitchFamily="34" charset="-128"/>
                <a:cs typeface="+mn-cs"/>
              </a:rPr>
              <a:t>row</a:t>
            </a:r>
            <a:r>
              <a:rPr lang="en-US" altLang="en-US" sz="1600" b="0" kern="0" dirty="0">
                <a:ea typeface="ＭＳ Ｐゴシック" pitchFamily="34" charset="-128"/>
                <a:cs typeface="+mn-cs"/>
              </a:rPr>
              <a:t> </a:t>
            </a:r>
            <a:r>
              <a:rPr lang="en-US" altLang="en-US" sz="1600" kern="0" dirty="0" smtClean="0">
                <a:ea typeface="ＭＳ Ｐゴシック" pitchFamily="34" charset="-128"/>
                <a:cs typeface="+mn-cs"/>
              </a:rPr>
              <a:t>number</a:t>
            </a:r>
            <a:r>
              <a:rPr lang="en-US" altLang="en-US" sz="1600" b="0" kern="0" dirty="0" smtClean="0">
                <a:ea typeface="ＭＳ Ｐゴシック" pitchFamily="34" charset="-128"/>
                <a:cs typeface="+mn-cs"/>
              </a:rPr>
              <a:t> </a:t>
            </a:r>
            <a:r>
              <a:rPr lang="en-US" altLang="en-US" sz="1600" b="0" kern="0" dirty="0">
                <a:solidFill>
                  <a:srgbClr val="000066"/>
                </a:solidFill>
                <a:ea typeface="ＭＳ Ｐゴシック" pitchFamily="34" charset="-128"/>
                <a:cs typeface="+mn-cs"/>
              </a:rPr>
              <a:t>and </a:t>
            </a:r>
            <a:r>
              <a:rPr lang="en-US" altLang="en-US" sz="1600" kern="0" dirty="0">
                <a:ea typeface="ＭＳ Ｐゴシック" pitchFamily="34" charset="-128"/>
                <a:cs typeface="+mn-cs"/>
              </a:rPr>
              <a:t>seat number</a:t>
            </a:r>
            <a:r>
              <a:rPr lang="en-US" altLang="en-US" sz="1600" b="0" kern="0" dirty="0">
                <a:solidFill>
                  <a:srgbClr val="000066"/>
                </a:solidFill>
                <a:ea typeface="ＭＳ Ｐゴシック" pitchFamily="34" charset="-128"/>
                <a:cs typeface="+mn-cs"/>
              </a:rPr>
              <a:t>. They may request bookings of several adjoining seats. Each booking is for a particular </a:t>
            </a:r>
            <a:r>
              <a:rPr lang="en-US" altLang="en-US" sz="1600" kern="0" dirty="0">
                <a:ea typeface="ＭＳ Ｐゴシック" pitchFamily="34" charset="-128"/>
                <a:cs typeface="+mn-cs"/>
              </a:rPr>
              <a:t>show</a:t>
            </a:r>
            <a:r>
              <a:rPr lang="en-US" altLang="en-US" sz="1600" kern="0" dirty="0">
                <a:solidFill>
                  <a:srgbClr val="000066"/>
                </a:solidFill>
                <a:ea typeface="ＭＳ Ｐゴシック" pitchFamily="34" charset="-128"/>
                <a:cs typeface="+mn-cs"/>
              </a:rPr>
              <a:t> </a:t>
            </a:r>
            <a:r>
              <a:rPr lang="en-US" altLang="en-US" sz="1600" b="0" kern="0" dirty="0">
                <a:solidFill>
                  <a:srgbClr val="000066"/>
                </a:solidFill>
                <a:ea typeface="ＭＳ Ｐゴシック" pitchFamily="34" charset="-128"/>
                <a:cs typeface="+mn-cs"/>
              </a:rPr>
              <a:t>(i.e., the </a:t>
            </a:r>
            <a:r>
              <a:rPr lang="en-US" altLang="en-US" sz="1600" b="0" kern="0" dirty="0" smtClean="0">
                <a:solidFill>
                  <a:srgbClr val="000066"/>
                </a:solidFill>
                <a:ea typeface="ＭＳ Ｐゴシック" pitchFamily="34" charset="-128"/>
                <a:cs typeface="+mn-cs"/>
              </a:rPr>
              <a:t>screening </a:t>
            </a:r>
            <a:r>
              <a:rPr lang="en-US" altLang="en-US" sz="1600" b="0" kern="0" dirty="0">
                <a:solidFill>
                  <a:srgbClr val="000066"/>
                </a:solidFill>
                <a:ea typeface="ＭＳ Ｐゴシック" pitchFamily="34" charset="-128"/>
                <a:cs typeface="+mn-cs"/>
              </a:rPr>
              <a:t>of a given </a:t>
            </a:r>
            <a:r>
              <a:rPr lang="en-US" altLang="en-US" sz="1600" kern="0" dirty="0">
                <a:ea typeface="ＭＳ Ｐゴシック" pitchFamily="34" charset="-128"/>
                <a:cs typeface="+mn-cs"/>
              </a:rPr>
              <a:t>movie</a:t>
            </a:r>
            <a:r>
              <a:rPr lang="en-US" altLang="en-US" sz="1600" b="0" kern="0" dirty="0">
                <a:solidFill>
                  <a:srgbClr val="000066"/>
                </a:solidFill>
                <a:ea typeface="ＭＳ Ｐゴシック" pitchFamily="34" charset="-128"/>
                <a:cs typeface="+mn-cs"/>
              </a:rPr>
              <a:t> at a certain time</a:t>
            </a:r>
            <a:r>
              <a:rPr lang="en-US" altLang="en-US" sz="1600" b="0" kern="0" dirty="0" smtClean="0">
                <a:solidFill>
                  <a:srgbClr val="000066"/>
                </a:solidFill>
                <a:ea typeface="ＭＳ Ｐゴシック" pitchFamily="34" charset="-128"/>
                <a:cs typeface="+mn-cs"/>
              </a:rPr>
              <a:t>). Shows </a:t>
            </a:r>
            <a:r>
              <a:rPr lang="en-US" altLang="en-US" sz="1600" b="0" kern="0" dirty="0">
                <a:solidFill>
                  <a:srgbClr val="000066"/>
                </a:solidFill>
                <a:ea typeface="ＭＳ Ｐゴシック" pitchFamily="34" charset="-128"/>
                <a:cs typeface="+mn-cs"/>
              </a:rPr>
              <a:t>are at an assigned </a:t>
            </a:r>
            <a:r>
              <a:rPr lang="en-US" altLang="en-US" sz="1600" kern="0" dirty="0">
                <a:ea typeface="ＭＳ Ｐゴシック" pitchFamily="34" charset="-128"/>
                <a:cs typeface="+mn-cs"/>
              </a:rPr>
              <a:t>date</a:t>
            </a:r>
            <a:r>
              <a:rPr lang="en-US" altLang="en-US" sz="1600" b="0" kern="0" dirty="0">
                <a:solidFill>
                  <a:srgbClr val="000066"/>
                </a:solidFill>
                <a:ea typeface="ＭＳ Ｐゴシック" pitchFamily="34" charset="-128"/>
                <a:cs typeface="+mn-cs"/>
              </a:rPr>
              <a:t> and </a:t>
            </a:r>
            <a:r>
              <a:rPr lang="en-US" altLang="en-US" sz="1600" kern="0" dirty="0">
                <a:ea typeface="ＭＳ Ｐゴシック" pitchFamily="34" charset="-128"/>
                <a:cs typeface="+mn-cs"/>
              </a:rPr>
              <a:t>time</a:t>
            </a:r>
            <a:r>
              <a:rPr lang="en-US" altLang="en-US" sz="1600" b="0" kern="0" dirty="0">
                <a:solidFill>
                  <a:srgbClr val="000066"/>
                </a:solidFill>
                <a:ea typeface="ＭＳ Ｐゴシック" pitchFamily="34" charset="-128"/>
                <a:cs typeface="+mn-cs"/>
              </a:rPr>
              <a:t>, and </a:t>
            </a:r>
            <a:r>
              <a:rPr lang="en-US" altLang="en-US" sz="1600" b="0" kern="0" dirty="0" smtClean="0">
                <a:solidFill>
                  <a:srgbClr val="000066"/>
                </a:solidFill>
                <a:ea typeface="ＭＳ Ｐゴシック" pitchFamily="34" charset="-128"/>
                <a:cs typeface="+mn-cs"/>
              </a:rPr>
              <a:t>scheduled in </a:t>
            </a:r>
            <a:r>
              <a:rPr lang="en-US" altLang="en-US" sz="1600" b="0" kern="0" dirty="0">
                <a:solidFill>
                  <a:srgbClr val="000066"/>
                </a:solidFill>
                <a:ea typeface="ＭＳ Ｐゴシック" pitchFamily="34" charset="-128"/>
                <a:cs typeface="+mn-cs"/>
              </a:rPr>
              <a:t>a theater where they are </a:t>
            </a:r>
            <a:r>
              <a:rPr lang="en-US" altLang="en-US" sz="1600" b="0" kern="0" dirty="0" smtClean="0">
                <a:solidFill>
                  <a:srgbClr val="000066"/>
                </a:solidFill>
                <a:ea typeface="ＭＳ Ｐゴシック" pitchFamily="34" charset="-128"/>
                <a:cs typeface="+mn-cs"/>
              </a:rPr>
              <a:t>screened. The </a:t>
            </a:r>
            <a:r>
              <a:rPr lang="en-US" altLang="en-US" sz="1600" b="0" kern="0" dirty="0">
                <a:solidFill>
                  <a:srgbClr val="000066"/>
                </a:solidFill>
                <a:ea typeface="ＭＳ Ｐゴシック" pitchFamily="34" charset="-128"/>
                <a:cs typeface="+mn-cs"/>
              </a:rPr>
              <a:t>system stores the customer’s </a:t>
            </a:r>
            <a:r>
              <a:rPr lang="en-US" altLang="en-US" sz="1600" kern="0" dirty="0">
                <a:ea typeface="ＭＳ Ｐゴシック" pitchFamily="34" charset="-128"/>
                <a:cs typeface="+mn-cs"/>
              </a:rPr>
              <a:t>phone number</a:t>
            </a:r>
            <a:r>
              <a:rPr lang="en-US" altLang="en-US" sz="1600" b="0" kern="0" dirty="0">
                <a:solidFill>
                  <a:srgbClr val="000066"/>
                </a:solidFill>
                <a:ea typeface="ＭＳ Ｐゴシック" pitchFamily="34" charset="-128"/>
                <a:cs typeface="+mn-cs"/>
              </a:rPr>
              <a:t>. </a:t>
            </a:r>
          </a:p>
          <a:p>
            <a:pPr marL="0" indent="0">
              <a:buNone/>
            </a:pPr>
            <a:endParaRPr lang="en-US" altLang="en-US" sz="1600" kern="0" dirty="0" smtClean="0">
              <a:solidFill>
                <a:srgbClr val="000066"/>
              </a:solidFill>
              <a:ea typeface="ＭＳ Ｐゴシック" pitchFamily="34" charset="-128"/>
              <a:cs typeface="+mn-cs"/>
            </a:endParaRPr>
          </a:p>
          <a:p>
            <a:pPr lvl="1">
              <a:spcBef>
                <a:spcPts val="400"/>
              </a:spcBef>
            </a:pPr>
            <a:endParaRPr lang="da-DK" altLang="da-DK" sz="1600" kern="0" dirty="0">
              <a:ea typeface="ＭＳ Ｐゴシック" pitchFamily="34" charset="-128"/>
            </a:endParaRP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467544" y="2675656"/>
            <a:ext cx="7286454" cy="3542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ts val="1800"/>
              </a:spcBef>
            </a:pPr>
            <a:r>
              <a:rPr lang="da-DK" altLang="da-DK" sz="2000" kern="0" dirty="0" smtClean="0">
                <a:ea typeface="ＭＳ Ｐゴシック" pitchFamily="34" charset="-128"/>
              </a:rPr>
              <a:t>Eksempel: Reservationssystem til biograf</a:t>
            </a:r>
            <a:endParaRPr lang="da-DK" altLang="da-DK" sz="1600" kern="0" dirty="0" smtClean="0">
              <a:ea typeface="ＭＳ Ｐゴシック" pitchFamily="34" charset="-128"/>
            </a:endParaRP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832283" y="4797152"/>
            <a:ext cx="8198442" cy="1554221"/>
          </a:xfrm>
          <a:prstGeom prst="rect">
            <a:avLst/>
          </a:prstGeom>
          <a:solidFill>
            <a:srgbClr val="FFFFCC"/>
          </a:solidFill>
          <a:ln w="28575">
            <a:solidFill>
              <a:srgbClr val="0000FF"/>
            </a:solidFill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marL="0" indent="0">
              <a:buNone/>
            </a:pPr>
            <a:r>
              <a:rPr lang="en-US" altLang="en-US" sz="1600" b="0" kern="0" dirty="0">
                <a:solidFill>
                  <a:srgbClr val="000066"/>
                </a:solidFill>
                <a:ea typeface="ＭＳ Ｐゴシック" pitchFamily="34" charset="-128"/>
                <a:cs typeface="+mn-cs"/>
              </a:rPr>
              <a:t>The cinema booking system should </a:t>
            </a:r>
            <a:r>
              <a:rPr lang="en-US" altLang="en-US" sz="1600" kern="0" dirty="0">
                <a:solidFill>
                  <a:srgbClr val="008000"/>
                </a:solidFill>
                <a:ea typeface="ＭＳ Ｐゴシック" pitchFamily="34" charset="-128"/>
                <a:cs typeface="+mn-cs"/>
              </a:rPr>
              <a:t>store seat </a:t>
            </a:r>
            <a:r>
              <a:rPr lang="en-US" altLang="en-US" sz="1600" kern="0" dirty="0" smtClean="0">
                <a:solidFill>
                  <a:srgbClr val="008000"/>
                </a:solidFill>
                <a:ea typeface="ＭＳ Ｐゴシック" pitchFamily="34" charset="-128"/>
                <a:cs typeface="+mn-cs"/>
              </a:rPr>
              <a:t>bookings</a:t>
            </a:r>
            <a:r>
              <a:rPr lang="en-US" altLang="en-US" sz="1600" b="0" kern="0" dirty="0" smtClean="0">
                <a:solidFill>
                  <a:srgbClr val="000066"/>
                </a:solidFill>
                <a:ea typeface="ＭＳ Ｐゴシック" pitchFamily="34" charset="-128"/>
                <a:cs typeface="+mn-cs"/>
              </a:rPr>
              <a:t> for </a:t>
            </a:r>
            <a:r>
              <a:rPr lang="en-US" altLang="en-US" sz="1600" b="0" kern="0" dirty="0">
                <a:solidFill>
                  <a:srgbClr val="000066"/>
                </a:solidFill>
                <a:ea typeface="ＭＳ Ｐゴシック" pitchFamily="34" charset="-128"/>
                <a:cs typeface="+mn-cs"/>
              </a:rPr>
              <a:t>multiple theaters. Each theater </a:t>
            </a:r>
            <a:r>
              <a:rPr lang="en-US" altLang="en-US" sz="1600" kern="0" dirty="0">
                <a:solidFill>
                  <a:srgbClr val="008000"/>
                </a:solidFill>
                <a:ea typeface="ＭＳ Ｐゴシック" pitchFamily="34" charset="-128"/>
                <a:cs typeface="+mn-cs"/>
              </a:rPr>
              <a:t>has seats</a:t>
            </a:r>
            <a:r>
              <a:rPr lang="en-US" altLang="en-US" sz="1600" b="0" kern="0" dirty="0">
                <a:solidFill>
                  <a:srgbClr val="000066"/>
                </a:solidFill>
                <a:ea typeface="ＭＳ Ｐゴシック" pitchFamily="34" charset="-128"/>
                <a:cs typeface="+mn-cs"/>
              </a:rPr>
              <a:t> arranged in rows. Customers can </a:t>
            </a:r>
            <a:r>
              <a:rPr lang="en-US" altLang="en-US" sz="1600" kern="0" dirty="0">
                <a:solidFill>
                  <a:srgbClr val="008000"/>
                </a:solidFill>
                <a:ea typeface="ＭＳ Ｐゴシック" pitchFamily="34" charset="-128"/>
                <a:cs typeface="+mn-cs"/>
              </a:rPr>
              <a:t>reserve seats</a:t>
            </a:r>
            <a:r>
              <a:rPr lang="en-US" altLang="en-US" sz="1600" b="0" kern="0" dirty="0">
                <a:solidFill>
                  <a:srgbClr val="000066"/>
                </a:solidFill>
                <a:ea typeface="ＭＳ Ｐゴシック" pitchFamily="34" charset="-128"/>
                <a:cs typeface="+mn-cs"/>
              </a:rPr>
              <a:t> and </a:t>
            </a:r>
            <a:r>
              <a:rPr lang="en-US" altLang="en-US" sz="1600" kern="0" dirty="0">
                <a:solidFill>
                  <a:srgbClr val="008000"/>
                </a:solidFill>
                <a:ea typeface="ＭＳ Ｐゴシック" pitchFamily="34" charset="-128"/>
                <a:cs typeface="+mn-cs"/>
              </a:rPr>
              <a:t>are given a row</a:t>
            </a:r>
            <a:r>
              <a:rPr lang="en-US" altLang="en-US" sz="1600" b="0" kern="0" dirty="0">
                <a:solidFill>
                  <a:srgbClr val="008000"/>
                </a:solidFill>
                <a:ea typeface="ＭＳ Ｐゴシック" pitchFamily="34" charset="-128"/>
                <a:cs typeface="+mn-cs"/>
              </a:rPr>
              <a:t> </a:t>
            </a:r>
            <a:r>
              <a:rPr lang="en-US" altLang="en-US" sz="1600" kern="0" spc="-50" dirty="0" smtClean="0">
                <a:solidFill>
                  <a:srgbClr val="008000"/>
                </a:solidFill>
                <a:ea typeface="ＭＳ Ｐゴシック" pitchFamily="34" charset="-128"/>
                <a:cs typeface="+mn-cs"/>
              </a:rPr>
              <a:t>number </a:t>
            </a:r>
            <a:r>
              <a:rPr lang="en-US" altLang="en-US" sz="1600" kern="0" spc="-50" dirty="0">
                <a:solidFill>
                  <a:srgbClr val="008000"/>
                </a:solidFill>
                <a:ea typeface="ＭＳ Ｐゴシック" pitchFamily="34" charset="-128"/>
                <a:cs typeface="+mn-cs"/>
              </a:rPr>
              <a:t>and seat number</a:t>
            </a:r>
            <a:r>
              <a:rPr lang="en-US" altLang="en-US" sz="1600" b="0" kern="0" dirty="0">
                <a:solidFill>
                  <a:srgbClr val="000066"/>
                </a:solidFill>
                <a:ea typeface="ＭＳ Ｐゴシック" pitchFamily="34" charset="-128"/>
                <a:cs typeface="+mn-cs"/>
              </a:rPr>
              <a:t>. They may </a:t>
            </a:r>
            <a:r>
              <a:rPr lang="en-US" altLang="en-US" sz="1600" kern="0" spc="-50" dirty="0">
                <a:solidFill>
                  <a:srgbClr val="008000"/>
                </a:solidFill>
                <a:ea typeface="ＭＳ Ｐゴシック" pitchFamily="34" charset="-128"/>
                <a:cs typeface="+mn-cs"/>
              </a:rPr>
              <a:t>request bookings</a:t>
            </a:r>
            <a:r>
              <a:rPr lang="en-US" altLang="en-US" sz="1600" b="0" kern="0" dirty="0">
                <a:solidFill>
                  <a:srgbClr val="008000"/>
                </a:solidFill>
                <a:ea typeface="ＭＳ Ｐゴシック" pitchFamily="34" charset="-128"/>
                <a:cs typeface="+mn-cs"/>
              </a:rPr>
              <a:t> </a:t>
            </a:r>
            <a:r>
              <a:rPr lang="en-US" altLang="en-US" sz="1600" b="0" kern="0" dirty="0">
                <a:solidFill>
                  <a:srgbClr val="000066"/>
                </a:solidFill>
                <a:ea typeface="ＭＳ Ｐゴシック" pitchFamily="34" charset="-128"/>
                <a:cs typeface="+mn-cs"/>
              </a:rPr>
              <a:t>of several adjoining seats. Each booking is for a particular show (i.e., the </a:t>
            </a:r>
            <a:r>
              <a:rPr lang="en-US" altLang="en-US" sz="1600" b="0" kern="0" dirty="0" smtClean="0">
                <a:solidFill>
                  <a:srgbClr val="000066"/>
                </a:solidFill>
                <a:ea typeface="ＭＳ Ｐゴシック" pitchFamily="34" charset="-128"/>
                <a:cs typeface="+mn-cs"/>
              </a:rPr>
              <a:t>screening </a:t>
            </a:r>
            <a:r>
              <a:rPr lang="en-US" altLang="en-US" sz="1600" b="0" kern="0" dirty="0">
                <a:solidFill>
                  <a:srgbClr val="000066"/>
                </a:solidFill>
                <a:ea typeface="ＭＳ Ｐゴシック" pitchFamily="34" charset="-128"/>
                <a:cs typeface="+mn-cs"/>
              </a:rPr>
              <a:t>of a given movie at a certain time</a:t>
            </a:r>
            <a:r>
              <a:rPr lang="en-US" altLang="en-US" sz="1600" b="0" kern="0" dirty="0" smtClean="0">
                <a:solidFill>
                  <a:srgbClr val="000066"/>
                </a:solidFill>
                <a:ea typeface="ＭＳ Ｐゴシック" pitchFamily="34" charset="-128"/>
                <a:cs typeface="+mn-cs"/>
              </a:rPr>
              <a:t>). Shows </a:t>
            </a:r>
            <a:r>
              <a:rPr lang="en-US" altLang="en-US" sz="1600" b="0" kern="0" dirty="0">
                <a:solidFill>
                  <a:srgbClr val="000066"/>
                </a:solidFill>
                <a:ea typeface="ＭＳ Ｐゴシック" pitchFamily="34" charset="-128"/>
                <a:cs typeface="+mn-cs"/>
              </a:rPr>
              <a:t>are at an assigned date and time, and </a:t>
            </a:r>
            <a:r>
              <a:rPr lang="en-US" altLang="en-US" sz="1600" kern="0" dirty="0" smtClean="0">
                <a:solidFill>
                  <a:srgbClr val="008000"/>
                </a:solidFill>
                <a:ea typeface="ＭＳ Ｐゴシック" pitchFamily="34" charset="-128"/>
                <a:cs typeface="+mn-cs"/>
              </a:rPr>
              <a:t>scheduled in </a:t>
            </a:r>
            <a:r>
              <a:rPr lang="en-US" altLang="en-US" sz="1600" kern="0" dirty="0">
                <a:solidFill>
                  <a:srgbClr val="008000"/>
                </a:solidFill>
                <a:ea typeface="ＭＳ Ｐゴシック" pitchFamily="34" charset="-128"/>
                <a:cs typeface="+mn-cs"/>
              </a:rPr>
              <a:t>a theater</a:t>
            </a:r>
            <a:r>
              <a:rPr lang="en-US" altLang="en-US" sz="1600" b="0" kern="0" dirty="0">
                <a:solidFill>
                  <a:srgbClr val="000066"/>
                </a:solidFill>
                <a:ea typeface="ＭＳ Ｐゴシック" pitchFamily="34" charset="-128"/>
                <a:cs typeface="+mn-cs"/>
              </a:rPr>
              <a:t> where they are </a:t>
            </a:r>
            <a:r>
              <a:rPr lang="en-US" altLang="en-US" sz="1600" b="0" kern="0" dirty="0" smtClean="0">
                <a:solidFill>
                  <a:srgbClr val="000066"/>
                </a:solidFill>
                <a:ea typeface="ＭＳ Ｐゴシック" pitchFamily="34" charset="-128"/>
                <a:cs typeface="+mn-cs"/>
              </a:rPr>
              <a:t>screened. The </a:t>
            </a:r>
            <a:r>
              <a:rPr lang="en-US" altLang="en-US" sz="1600" b="0" kern="0" dirty="0">
                <a:solidFill>
                  <a:srgbClr val="000066"/>
                </a:solidFill>
                <a:ea typeface="ＭＳ Ｐゴシック" pitchFamily="34" charset="-128"/>
                <a:cs typeface="+mn-cs"/>
              </a:rPr>
              <a:t>system </a:t>
            </a:r>
            <a:r>
              <a:rPr lang="en-US" altLang="en-US" sz="1600" kern="0" dirty="0">
                <a:solidFill>
                  <a:srgbClr val="008000"/>
                </a:solidFill>
                <a:ea typeface="ＭＳ Ｐゴシック" pitchFamily="34" charset="-128"/>
                <a:cs typeface="+mn-cs"/>
              </a:rPr>
              <a:t>stores the customer’s phone number</a:t>
            </a:r>
            <a:r>
              <a:rPr lang="en-US" altLang="en-US" sz="1600" b="0" kern="0" dirty="0">
                <a:solidFill>
                  <a:srgbClr val="000066"/>
                </a:solidFill>
                <a:ea typeface="ＭＳ Ｐゴシック" pitchFamily="34" charset="-128"/>
                <a:cs typeface="+mn-cs"/>
              </a:rPr>
              <a:t>. </a:t>
            </a:r>
          </a:p>
          <a:p>
            <a:pPr marL="0" indent="0">
              <a:buNone/>
            </a:pPr>
            <a:endParaRPr lang="en-US" altLang="en-US" sz="1600" kern="0" dirty="0" smtClean="0">
              <a:solidFill>
                <a:srgbClr val="000066"/>
              </a:solidFill>
              <a:ea typeface="ＭＳ Ｐゴシック" pitchFamily="34" charset="-128"/>
              <a:cs typeface="+mn-cs"/>
            </a:endParaRPr>
          </a:p>
          <a:p>
            <a:pPr lvl="1">
              <a:spcBef>
                <a:spcPts val="400"/>
              </a:spcBef>
            </a:pPr>
            <a:endParaRPr lang="da-DK" altLang="da-DK" sz="1600" kern="0" dirty="0">
              <a:ea typeface="ＭＳ Ｐゴシック" pitchFamily="34" charset="-128"/>
            </a:endParaRPr>
          </a:p>
        </p:txBody>
      </p:sp>
      <p:sp>
        <p:nvSpPr>
          <p:cNvPr id="11" name="Text Box 21"/>
          <p:cNvSpPr txBox="1">
            <a:spLocks noChangeArrowheads="1"/>
          </p:cNvSpPr>
          <p:nvPr/>
        </p:nvSpPr>
        <p:spPr bwMode="auto">
          <a:xfrm rot="16200000">
            <a:off x="68610" y="3511731"/>
            <a:ext cx="1008112" cy="307777"/>
          </a:xfrm>
          <a:prstGeom prst="rect">
            <a:avLst/>
          </a:prstGeom>
          <a:solidFill>
            <a:srgbClr val="FFFFCC"/>
          </a:solidFill>
          <a:ln w="28575">
            <a:solidFill>
              <a:srgbClr val="A50021"/>
            </a:solidFill>
          </a:ln>
          <a:extLst/>
        </p:spPr>
        <p:txBody>
          <a:bodyPr wrap="square">
            <a:spAutoFit/>
          </a:bodyPr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algn="just" eaLnBrk="1" hangingPunct="1">
              <a:spcBef>
                <a:spcPct val="50000"/>
              </a:spcBef>
              <a:buFontTx/>
              <a:buNone/>
            </a:pPr>
            <a:r>
              <a:rPr lang="da-DK" altLang="da-DK" sz="1400" b="1" dirty="0" smtClean="0"/>
              <a:t>Navneord</a:t>
            </a:r>
            <a:endParaRPr lang="da-DK" altLang="da-DK" sz="1400" b="1" dirty="0"/>
          </a:p>
        </p:txBody>
      </p:sp>
      <p:sp>
        <p:nvSpPr>
          <p:cNvPr id="12" name="Text Box 21"/>
          <p:cNvSpPr txBox="1">
            <a:spLocks noChangeArrowheads="1"/>
          </p:cNvSpPr>
          <p:nvPr/>
        </p:nvSpPr>
        <p:spPr bwMode="auto">
          <a:xfrm rot="16200000">
            <a:off x="-83998" y="5293558"/>
            <a:ext cx="1291698" cy="307777"/>
          </a:xfrm>
          <a:prstGeom prst="rect">
            <a:avLst/>
          </a:prstGeom>
          <a:solidFill>
            <a:srgbClr val="FFFFCC"/>
          </a:solidFill>
          <a:ln w="28575">
            <a:solidFill>
              <a:srgbClr val="008000"/>
            </a:solidFill>
          </a:ln>
          <a:extLst/>
        </p:spPr>
        <p:txBody>
          <a:bodyPr wrap="square">
            <a:spAutoFit/>
          </a:bodyPr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algn="just" eaLnBrk="1" hangingPunct="1">
              <a:spcBef>
                <a:spcPct val="50000"/>
              </a:spcBef>
              <a:buFontTx/>
              <a:buNone/>
            </a:pPr>
            <a:r>
              <a:rPr lang="da-DK" altLang="da-DK" sz="1400" b="1" dirty="0" smtClean="0">
                <a:solidFill>
                  <a:srgbClr val="008000"/>
                </a:solidFill>
              </a:rPr>
              <a:t>Udsagnsord</a:t>
            </a:r>
            <a:endParaRPr lang="da-DK" altLang="da-DK" sz="1400" b="1" dirty="0">
              <a:solidFill>
                <a:srgbClr val="008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547068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5" grpId="0" animBg="1"/>
      <p:bldP spid="9" grpId="0"/>
      <p:bldP spid="10" grpId="0" animBg="1"/>
      <p:bldP spid="11" grpId="0" animBg="1"/>
      <p:bldP spid="12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3573016"/>
            <a:ext cx="8078994" cy="2210585"/>
          </a:xfrm>
          <a:prstGeom prst="rect">
            <a:avLst/>
          </a:prstGeom>
        </p:spPr>
      </p:pic>
      <p:pic>
        <p:nvPicPr>
          <p:cNvPr id="5" name="Picture 4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467544" y="1152020"/>
            <a:ext cx="8001831" cy="1925747"/>
          </a:xfrm>
          <a:prstGeom prst="rect">
            <a:avLst/>
          </a:prstGeom>
        </p:spPr>
      </p:pic>
      <p:sp>
        <p:nvSpPr>
          <p:cNvPr id="16386" name="Title 1"/>
          <p:cNvSpPr>
            <a:spLocks noGrp="1"/>
          </p:cNvSpPr>
          <p:nvPr>
            <p:ph type="title"/>
          </p:nvPr>
        </p:nvSpPr>
        <p:spPr>
          <a:xfrm>
            <a:off x="374063" y="227774"/>
            <a:ext cx="8795218" cy="682625"/>
          </a:xfrm>
        </p:spPr>
        <p:txBody>
          <a:bodyPr>
            <a:noAutofit/>
          </a:bodyPr>
          <a:lstStyle/>
          <a:p>
            <a:pPr eaLnBrk="1" hangingPunct="1">
              <a:defRPr/>
            </a:pPr>
            <a:r>
              <a:rPr lang="da-DK" altLang="da-DK" sz="2800" dirty="0">
                <a:solidFill>
                  <a:srgbClr val="A50021"/>
                </a:solidFill>
                <a:ea typeface="ＭＳ Ｐゴシック" pitchFamily="34" charset="-128"/>
                <a:cs typeface="Arial"/>
              </a:rPr>
              <a:t>●</a:t>
            </a:r>
            <a:r>
              <a:rPr lang="da-DK" altLang="da-DK" sz="2800" dirty="0">
                <a:ea typeface="ＭＳ Ｐゴシック" pitchFamily="34" charset="-128"/>
                <a:cs typeface="Arial"/>
              </a:rPr>
              <a:t> </a:t>
            </a:r>
            <a:r>
              <a:rPr lang="da-DK" sz="2800" dirty="0" smtClean="0">
                <a:ea typeface="ＭＳ Ｐゴシック" charset="-128"/>
                <a:cs typeface="ＭＳ Ｐゴシック" charset="-128"/>
              </a:rPr>
              <a:t>Kursusevaluering – 118 </a:t>
            </a:r>
            <a:r>
              <a:rPr lang="da-DK" sz="2800" dirty="0">
                <a:ea typeface="ＭＳ Ｐゴシック" charset="-128"/>
                <a:cs typeface="ＭＳ Ｐゴシック" charset="-128"/>
              </a:rPr>
              <a:t>har svaret ≈ </a:t>
            </a:r>
            <a:r>
              <a:rPr lang="da-DK" sz="2800" dirty="0" smtClean="0">
                <a:ea typeface="ＭＳ Ｐゴシック" charset="-128"/>
                <a:cs typeface="ＭＳ Ｐゴシック" charset="-128"/>
              </a:rPr>
              <a:t>73%</a:t>
            </a:r>
          </a:p>
        </p:txBody>
      </p:sp>
      <p:sp>
        <p:nvSpPr>
          <p:cNvPr id="14" name="TextBox 5"/>
          <p:cNvSpPr txBox="1">
            <a:spLocks noChangeArrowheads="1"/>
          </p:cNvSpPr>
          <p:nvPr/>
        </p:nvSpPr>
        <p:spPr bwMode="auto">
          <a:xfrm>
            <a:off x="7236296" y="4149080"/>
            <a:ext cx="709344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xtLst/>
        </p:spPr>
        <p:txBody>
          <a:bodyPr wrap="square">
            <a:spAutoFit/>
          </a:bodyPr>
          <a:lstStyle>
            <a:defPPr>
              <a:defRPr lang="da-DK"/>
            </a:defPPr>
            <a:lvl1pPr marL="342900" indent="-342900" eaLnBrk="1" hangingPunct="1">
              <a:buFont typeface="Arial" panose="020B0604020202020204" pitchFamily="34" charset="0"/>
              <a:buChar char="•"/>
              <a:defRPr sz="1600"/>
            </a:lvl1pPr>
            <a:lvl2pPr marL="742950" indent="-285750" eaLnBrk="0" hangingPunct="0"/>
            <a:lvl3pPr marL="1143000" indent="-228600" eaLnBrk="0" hangingPunct="0"/>
            <a:lvl4pPr marL="1600200" indent="-228600" eaLnBrk="0" hangingPunct="0"/>
            <a:lvl5pPr marL="2057400" indent="-228600" eaLnBrk="0" hangingPunct="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pPr marL="0" indent="0" algn="ctr">
              <a:buNone/>
            </a:pPr>
            <a:r>
              <a:rPr lang="da-DK" sz="1400" b="1" dirty="0" smtClean="0"/>
              <a:t>93%</a:t>
            </a:r>
            <a:endParaRPr lang="da-DK" sz="1400" b="1" dirty="0"/>
          </a:p>
        </p:txBody>
      </p:sp>
      <p:sp>
        <p:nvSpPr>
          <p:cNvPr id="15" name="TextBox 5"/>
          <p:cNvSpPr txBox="1">
            <a:spLocks noChangeArrowheads="1"/>
          </p:cNvSpPr>
          <p:nvPr/>
        </p:nvSpPr>
        <p:spPr bwMode="auto">
          <a:xfrm>
            <a:off x="7236296" y="1628800"/>
            <a:ext cx="709344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xtLst/>
        </p:spPr>
        <p:txBody>
          <a:bodyPr wrap="square">
            <a:spAutoFit/>
          </a:bodyPr>
          <a:lstStyle>
            <a:defPPr>
              <a:defRPr lang="da-DK"/>
            </a:defPPr>
            <a:lvl1pPr marL="342900" indent="-342900" eaLnBrk="1" hangingPunct="1">
              <a:buFont typeface="Arial" panose="020B0604020202020204" pitchFamily="34" charset="0"/>
              <a:buChar char="•"/>
              <a:defRPr sz="1600"/>
            </a:lvl1pPr>
            <a:lvl2pPr marL="742950" indent="-285750" eaLnBrk="0" hangingPunct="0"/>
            <a:lvl3pPr marL="1143000" indent="-228600" eaLnBrk="0" hangingPunct="0"/>
            <a:lvl4pPr marL="1600200" indent="-228600" eaLnBrk="0" hangingPunct="0"/>
            <a:lvl5pPr marL="2057400" indent="-228600" eaLnBrk="0" hangingPunct="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pPr marL="0" indent="0" algn="ctr">
              <a:buNone/>
            </a:pPr>
            <a:r>
              <a:rPr lang="da-DK" sz="1400" b="1" dirty="0" smtClean="0"/>
              <a:t>80%</a:t>
            </a:r>
            <a:endParaRPr lang="da-DK" sz="1400" b="1" dirty="0"/>
          </a:p>
        </p:txBody>
      </p:sp>
    </p:spTree>
    <p:extLst>
      <p:ext uri="{BB962C8B-B14F-4D97-AF65-F5344CB8AC3E}">
        <p14:creationId xmlns:p14="http://schemas.microsoft.com/office/powerpoint/2010/main" val="97716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478027" y="3717032"/>
            <a:ext cx="8071278" cy="2377772"/>
          </a:xfrm>
          <a:prstGeom prst="rect">
            <a:avLst/>
          </a:prstGeom>
        </p:spPr>
      </p:pic>
      <p:sp>
        <p:nvSpPr>
          <p:cNvPr id="16386" name="Title 1"/>
          <p:cNvSpPr>
            <a:spLocks noGrp="1"/>
          </p:cNvSpPr>
          <p:nvPr>
            <p:ph type="title"/>
          </p:nvPr>
        </p:nvSpPr>
        <p:spPr>
          <a:xfrm>
            <a:off x="374063" y="227774"/>
            <a:ext cx="8518417" cy="682625"/>
          </a:xfrm>
        </p:spPr>
        <p:txBody>
          <a:bodyPr>
            <a:noAutofit/>
          </a:bodyPr>
          <a:lstStyle/>
          <a:p>
            <a:pPr eaLnBrk="1" hangingPunct="1">
              <a:defRPr/>
            </a:pPr>
            <a:r>
              <a:rPr lang="da-DK" sz="2800" dirty="0" smtClean="0">
                <a:ea typeface="ＭＳ Ｐゴシック" charset="-128"/>
                <a:cs typeface="ＭＳ Ｐゴシック" charset="-128"/>
              </a:rPr>
              <a:t>Kursusevaluering (fortsat)</a:t>
            </a:r>
          </a:p>
        </p:txBody>
      </p:sp>
      <p:sp>
        <p:nvSpPr>
          <p:cNvPr id="52" name="TextBox 5"/>
          <p:cNvSpPr txBox="1">
            <a:spLocks noChangeArrowheads="1"/>
          </p:cNvSpPr>
          <p:nvPr/>
        </p:nvSpPr>
        <p:spPr bwMode="auto">
          <a:xfrm>
            <a:off x="7236296" y="4467340"/>
            <a:ext cx="724263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xtLst/>
        </p:spPr>
        <p:txBody>
          <a:bodyPr wrap="square">
            <a:spAutoFit/>
          </a:bodyPr>
          <a:lstStyle>
            <a:defPPr>
              <a:defRPr lang="da-DK"/>
            </a:defPPr>
            <a:lvl1pPr marL="342900" indent="-342900" eaLnBrk="1" hangingPunct="1">
              <a:buFont typeface="Arial" panose="020B0604020202020204" pitchFamily="34" charset="0"/>
              <a:buChar char="•"/>
              <a:defRPr sz="1600"/>
            </a:lvl1pPr>
            <a:lvl2pPr marL="742950" indent="-285750" eaLnBrk="0" hangingPunct="0"/>
            <a:lvl3pPr marL="1143000" indent="-228600" eaLnBrk="0" hangingPunct="0"/>
            <a:lvl4pPr marL="1600200" indent="-228600" eaLnBrk="0" hangingPunct="0"/>
            <a:lvl5pPr marL="2057400" indent="-228600" eaLnBrk="0" hangingPunct="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pPr marL="0" indent="0" algn="ctr">
              <a:buNone/>
            </a:pPr>
            <a:r>
              <a:rPr lang="da-DK" sz="1400" b="1" dirty="0" smtClean="0"/>
              <a:t>81%</a:t>
            </a:r>
            <a:endParaRPr lang="da-DK" sz="1400" b="1" dirty="0"/>
          </a:p>
        </p:txBody>
      </p:sp>
      <p:pic>
        <p:nvPicPr>
          <p:cNvPr id="18" name="Picture 17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467544" y="1151784"/>
            <a:ext cx="7986398" cy="2235353"/>
          </a:xfrm>
          <a:prstGeom prst="rect">
            <a:avLst/>
          </a:prstGeom>
        </p:spPr>
      </p:pic>
      <p:sp>
        <p:nvSpPr>
          <p:cNvPr id="19" name="TextBox 5"/>
          <p:cNvSpPr txBox="1">
            <a:spLocks noChangeArrowheads="1"/>
          </p:cNvSpPr>
          <p:nvPr/>
        </p:nvSpPr>
        <p:spPr bwMode="auto">
          <a:xfrm>
            <a:off x="7236296" y="1660707"/>
            <a:ext cx="709344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xtLst/>
        </p:spPr>
        <p:txBody>
          <a:bodyPr wrap="square">
            <a:spAutoFit/>
          </a:bodyPr>
          <a:lstStyle>
            <a:defPPr>
              <a:defRPr lang="da-DK"/>
            </a:defPPr>
            <a:lvl1pPr marL="342900" indent="-342900" eaLnBrk="1" hangingPunct="1">
              <a:buFont typeface="Arial" panose="020B0604020202020204" pitchFamily="34" charset="0"/>
              <a:buChar char="•"/>
              <a:defRPr sz="1600"/>
            </a:lvl1pPr>
            <a:lvl2pPr marL="742950" indent="-285750" eaLnBrk="0" hangingPunct="0"/>
            <a:lvl3pPr marL="1143000" indent="-228600" eaLnBrk="0" hangingPunct="0"/>
            <a:lvl4pPr marL="1600200" indent="-228600" eaLnBrk="0" hangingPunct="0"/>
            <a:lvl5pPr marL="2057400" indent="-228600" eaLnBrk="0" hangingPunct="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pPr marL="0" indent="0" algn="ctr">
              <a:buNone/>
            </a:pPr>
            <a:r>
              <a:rPr lang="da-DK" sz="1400" b="1" dirty="0" smtClean="0"/>
              <a:t>88%</a:t>
            </a:r>
            <a:endParaRPr lang="da-DK" sz="1400" b="1" dirty="0"/>
          </a:p>
        </p:txBody>
      </p:sp>
    </p:spTree>
    <p:extLst>
      <p:ext uri="{BB962C8B-B14F-4D97-AF65-F5344CB8AC3E}">
        <p14:creationId xmlns:p14="http://schemas.microsoft.com/office/powerpoint/2010/main" val="3467004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/>
          <p:cNvSpPr>
            <a:spLocks noGrp="1"/>
          </p:cNvSpPr>
          <p:nvPr>
            <p:ph type="title"/>
          </p:nvPr>
        </p:nvSpPr>
        <p:spPr>
          <a:xfrm>
            <a:off x="374063" y="227774"/>
            <a:ext cx="8518417" cy="682625"/>
          </a:xfrm>
        </p:spPr>
        <p:txBody>
          <a:bodyPr>
            <a:noAutofit/>
          </a:bodyPr>
          <a:lstStyle/>
          <a:p>
            <a:pPr eaLnBrk="1" hangingPunct="1">
              <a:defRPr/>
            </a:pPr>
            <a:r>
              <a:rPr lang="da-DK" sz="2800" dirty="0" smtClean="0">
                <a:ea typeface="ＭＳ Ｐゴシック" charset="-128"/>
                <a:cs typeface="ＭＳ Ｐゴシック" charset="-128"/>
              </a:rPr>
              <a:t>Kursusevaluering (arbejdsbyrde)</a:t>
            </a:r>
          </a:p>
        </p:txBody>
      </p:sp>
      <p:pic>
        <p:nvPicPr>
          <p:cNvPr id="20" name="Picture 19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463247" y="1060474"/>
            <a:ext cx="8055845" cy="1660915"/>
          </a:xfrm>
          <a:prstGeom prst="rect">
            <a:avLst/>
          </a:prstGeom>
        </p:spPr>
      </p:pic>
      <p:sp>
        <p:nvSpPr>
          <p:cNvPr id="39" name="TextBox 5"/>
          <p:cNvSpPr txBox="1">
            <a:spLocks noChangeArrowheads="1"/>
          </p:cNvSpPr>
          <p:nvPr/>
        </p:nvSpPr>
        <p:spPr bwMode="auto">
          <a:xfrm>
            <a:off x="7427032" y="2216802"/>
            <a:ext cx="687468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xtLst/>
        </p:spPr>
        <p:txBody>
          <a:bodyPr wrap="square">
            <a:spAutoFit/>
          </a:bodyPr>
          <a:lstStyle>
            <a:defPPr>
              <a:defRPr lang="da-DK"/>
            </a:defPPr>
            <a:lvl1pPr marL="342900" indent="-342900" eaLnBrk="1" hangingPunct="1">
              <a:buFont typeface="Arial" panose="020B0604020202020204" pitchFamily="34" charset="0"/>
              <a:buChar char="•"/>
              <a:defRPr sz="1600"/>
            </a:lvl1pPr>
            <a:lvl2pPr marL="742950" indent="-285750" eaLnBrk="0" hangingPunct="0"/>
            <a:lvl3pPr marL="1143000" indent="-228600" eaLnBrk="0" hangingPunct="0"/>
            <a:lvl4pPr marL="1600200" indent="-228600" eaLnBrk="0" hangingPunct="0"/>
            <a:lvl5pPr marL="2057400" indent="-228600" eaLnBrk="0" hangingPunct="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pPr marL="0" indent="0" algn="ctr">
              <a:buNone/>
            </a:pPr>
            <a:r>
              <a:rPr lang="da-DK" sz="1400" b="1" dirty="0" smtClean="0"/>
              <a:t>3%</a:t>
            </a:r>
            <a:endParaRPr lang="da-DK" sz="1400" b="1" dirty="0"/>
          </a:p>
        </p:txBody>
      </p:sp>
      <p:sp>
        <p:nvSpPr>
          <p:cNvPr id="40" name="TextBox 5"/>
          <p:cNvSpPr txBox="1">
            <a:spLocks noChangeArrowheads="1"/>
          </p:cNvSpPr>
          <p:nvPr/>
        </p:nvSpPr>
        <p:spPr bwMode="auto">
          <a:xfrm>
            <a:off x="7441901" y="1483118"/>
            <a:ext cx="687468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xtLst/>
        </p:spPr>
        <p:txBody>
          <a:bodyPr wrap="square">
            <a:spAutoFit/>
          </a:bodyPr>
          <a:lstStyle>
            <a:defPPr>
              <a:defRPr lang="da-DK"/>
            </a:defPPr>
            <a:lvl1pPr marL="342900" indent="-342900" eaLnBrk="1" hangingPunct="1">
              <a:buFont typeface="Arial" panose="020B0604020202020204" pitchFamily="34" charset="0"/>
              <a:buChar char="•"/>
              <a:defRPr sz="1600"/>
            </a:lvl1pPr>
            <a:lvl2pPr marL="742950" indent="-285750" eaLnBrk="0" hangingPunct="0"/>
            <a:lvl3pPr marL="1143000" indent="-228600" eaLnBrk="0" hangingPunct="0"/>
            <a:lvl4pPr marL="1600200" indent="-228600" eaLnBrk="0" hangingPunct="0"/>
            <a:lvl5pPr marL="2057400" indent="-228600" eaLnBrk="0" hangingPunct="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pPr marL="0" indent="0" algn="ctr">
              <a:buNone/>
            </a:pPr>
            <a:r>
              <a:rPr lang="da-DK" sz="1400" b="1" dirty="0" smtClean="0"/>
              <a:t>19%</a:t>
            </a:r>
            <a:endParaRPr lang="da-DK" sz="1400" b="1" dirty="0"/>
          </a:p>
        </p:txBody>
      </p:sp>
      <p:sp>
        <p:nvSpPr>
          <p:cNvPr id="41" name="TextBox 5"/>
          <p:cNvSpPr txBox="1">
            <a:spLocks noChangeArrowheads="1"/>
          </p:cNvSpPr>
          <p:nvPr/>
        </p:nvSpPr>
        <p:spPr bwMode="auto">
          <a:xfrm>
            <a:off x="7434467" y="1845554"/>
            <a:ext cx="687468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xtLst/>
        </p:spPr>
        <p:txBody>
          <a:bodyPr wrap="square">
            <a:spAutoFit/>
          </a:bodyPr>
          <a:lstStyle>
            <a:defPPr>
              <a:defRPr lang="da-DK"/>
            </a:defPPr>
            <a:lvl1pPr marL="342900" indent="-342900" eaLnBrk="1" hangingPunct="1">
              <a:buFont typeface="Arial" panose="020B0604020202020204" pitchFamily="34" charset="0"/>
              <a:buChar char="•"/>
              <a:defRPr sz="1600"/>
            </a:lvl1pPr>
            <a:lvl2pPr marL="742950" indent="-285750" eaLnBrk="0" hangingPunct="0"/>
            <a:lvl3pPr marL="1143000" indent="-228600" eaLnBrk="0" hangingPunct="0"/>
            <a:lvl4pPr marL="1600200" indent="-228600" eaLnBrk="0" hangingPunct="0"/>
            <a:lvl5pPr marL="2057400" indent="-228600" eaLnBrk="0" hangingPunct="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pPr marL="0" indent="0" algn="ctr">
              <a:buNone/>
            </a:pPr>
            <a:r>
              <a:rPr lang="da-DK" sz="1400" b="1" dirty="0" smtClean="0"/>
              <a:t>78%</a:t>
            </a:r>
            <a:endParaRPr lang="da-DK" sz="1400" b="1" dirty="0"/>
          </a:p>
        </p:txBody>
      </p:sp>
      <p:pic>
        <p:nvPicPr>
          <p:cNvPr id="42" name="Picture 41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455531" y="2955544"/>
            <a:ext cx="8063561" cy="1697592"/>
          </a:xfrm>
          <a:prstGeom prst="rect">
            <a:avLst/>
          </a:prstGeom>
        </p:spPr>
      </p:pic>
      <p:sp>
        <p:nvSpPr>
          <p:cNvPr id="43" name="Text Box 21"/>
          <p:cNvSpPr txBox="1">
            <a:spLocks noChangeArrowheads="1"/>
          </p:cNvSpPr>
          <p:nvPr/>
        </p:nvSpPr>
        <p:spPr bwMode="auto">
          <a:xfrm>
            <a:off x="5841484" y="4190118"/>
            <a:ext cx="241176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da-DK" altLang="da-DK" sz="1200" b="1" dirty="0" smtClean="0">
                <a:solidFill>
                  <a:srgbClr val="FF0000"/>
                </a:solidFill>
              </a:rPr>
              <a:t>Normale tidsforbrug (15 timer)</a:t>
            </a:r>
            <a:endParaRPr lang="da-DK" altLang="da-DK" sz="1200" b="1" dirty="0">
              <a:solidFill>
                <a:srgbClr val="FF0000"/>
              </a:solidFill>
            </a:endParaRPr>
          </a:p>
        </p:txBody>
      </p:sp>
      <p:sp>
        <p:nvSpPr>
          <p:cNvPr id="44" name="TextBox 5"/>
          <p:cNvSpPr txBox="1">
            <a:spLocks noChangeArrowheads="1"/>
          </p:cNvSpPr>
          <p:nvPr/>
        </p:nvSpPr>
        <p:spPr bwMode="auto">
          <a:xfrm>
            <a:off x="7436760" y="3820949"/>
            <a:ext cx="687468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xtLst/>
        </p:spPr>
        <p:txBody>
          <a:bodyPr wrap="square">
            <a:spAutoFit/>
          </a:bodyPr>
          <a:lstStyle>
            <a:defPPr>
              <a:defRPr lang="da-DK"/>
            </a:defPPr>
            <a:lvl1pPr marL="342900" indent="-342900" eaLnBrk="1" hangingPunct="1">
              <a:buFont typeface="Arial" panose="020B0604020202020204" pitchFamily="34" charset="0"/>
              <a:buChar char="•"/>
              <a:defRPr sz="1600"/>
            </a:lvl1pPr>
            <a:lvl2pPr marL="742950" indent="-285750" eaLnBrk="0" hangingPunct="0"/>
            <a:lvl3pPr marL="1143000" indent="-228600" eaLnBrk="0" hangingPunct="0"/>
            <a:lvl4pPr marL="1600200" indent="-228600" eaLnBrk="0" hangingPunct="0"/>
            <a:lvl5pPr marL="2057400" indent="-228600" eaLnBrk="0" hangingPunct="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pPr marL="0" indent="0" algn="ctr">
              <a:buNone/>
            </a:pPr>
            <a:r>
              <a:rPr lang="da-DK" sz="1400" b="1" dirty="0" smtClean="0"/>
              <a:t>85%</a:t>
            </a:r>
            <a:endParaRPr lang="da-DK" sz="1400" b="1" dirty="0"/>
          </a:p>
        </p:txBody>
      </p:sp>
      <p:sp>
        <p:nvSpPr>
          <p:cNvPr id="45" name="TextBox 5"/>
          <p:cNvSpPr txBox="1">
            <a:spLocks noChangeArrowheads="1"/>
          </p:cNvSpPr>
          <p:nvPr/>
        </p:nvSpPr>
        <p:spPr bwMode="auto">
          <a:xfrm>
            <a:off x="7436760" y="3397663"/>
            <a:ext cx="687468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xtLst/>
        </p:spPr>
        <p:txBody>
          <a:bodyPr wrap="square">
            <a:spAutoFit/>
          </a:bodyPr>
          <a:lstStyle>
            <a:defPPr>
              <a:defRPr lang="da-DK"/>
            </a:defPPr>
            <a:lvl1pPr marL="342900" indent="-342900" eaLnBrk="1" hangingPunct="1">
              <a:buFont typeface="Arial" panose="020B0604020202020204" pitchFamily="34" charset="0"/>
              <a:buChar char="•"/>
              <a:defRPr sz="1600"/>
            </a:lvl1pPr>
            <a:lvl2pPr marL="742950" indent="-285750" eaLnBrk="0" hangingPunct="0"/>
            <a:lvl3pPr marL="1143000" indent="-228600" eaLnBrk="0" hangingPunct="0"/>
            <a:lvl4pPr marL="1600200" indent="-228600" eaLnBrk="0" hangingPunct="0"/>
            <a:lvl5pPr marL="2057400" indent="-228600" eaLnBrk="0" hangingPunct="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pPr marL="0" indent="0" algn="ctr">
              <a:buNone/>
            </a:pPr>
            <a:r>
              <a:rPr lang="da-DK" sz="1400" b="1" dirty="0" smtClean="0"/>
              <a:t>15%</a:t>
            </a:r>
            <a:endParaRPr lang="da-DK" sz="1400" b="1" dirty="0"/>
          </a:p>
        </p:txBody>
      </p:sp>
      <p:grpSp>
        <p:nvGrpSpPr>
          <p:cNvPr id="21" name="Group 20"/>
          <p:cNvGrpSpPr/>
          <p:nvPr/>
        </p:nvGrpSpPr>
        <p:grpSpPr>
          <a:xfrm>
            <a:off x="6517754" y="3763201"/>
            <a:ext cx="867707" cy="482797"/>
            <a:chOff x="5638481" y="4560991"/>
            <a:chExt cx="867707" cy="1097367"/>
          </a:xfrm>
        </p:grpSpPr>
        <p:sp>
          <p:nvSpPr>
            <p:cNvPr id="47" name="Line 22"/>
            <p:cNvSpPr>
              <a:spLocks noChangeShapeType="1"/>
            </p:cNvSpPr>
            <p:nvPr/>
          </p:nvSpPr>
          <p:spPr bwMode="auto">
            <a:xfrm flipV="1">
              <a:off x="6125238" y="4567489"/>
              <a:ext cx="380950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da-DK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9pPr>
            </a:lstStyle>
            <a:p>
              <a:endParaRPr lang="da-DK"/>
            </a:p>
          </p:txBody>
        </p:sp>
        <p:sp>
          <p:nvSpPr>
            <p:cNvPr id="48" name="Line 22"/>
            <p:cNvSpPr>
              <a:spLocks noChangeShapeType="1"/>
            </p:cNvSpPr>
            <p:nvPr/>
          </p:nvSpPr>
          <p:spPr bwMode="auto">
            <a:xfrm flipH="1" flipV="1">
              <a:off x="6118525" y="4560991"/>
              <a:ext cx="7" cy="1097367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da-DK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9pPr>
            </a:lstStyle>
            <a:p>
              <a:endParaRPr lang="da-DK"/>
            </a:p>
          </p:txBody>
        </p:sp>
        <p:sp>
          <p:nvSpPr>
            <p:cNvPr id="49" name="Line 22"/>
            <p:cNvSpPr>
              <a:spLocks noChangeShapeType="1"/>
            </p:cNvSpPr>
            <p:nvPr/>
          </p:nvSpPr>
          <p:spPr bwMode="auto">
            <a:xfrm flipH="1" flipV="1">
              <a:off x="5638481" y="4567489"/>
              <a:ext cx="524142" cy="2426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da-DK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9pPr>
            </a:lstStyle>
            <a:p>
              <a:endParaRPr lang="da-DK"/>
            </a:p>
          </p:txBody>
        </p:sp>
      </p:grpSp>
      <p:pic>
        <p:nvPicPr>
          <p:cNvPr id="50" name="Picture 49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455690" y="4881837"/>
            <a:ext cx="8078994" cy="1676634"/>
          </a:xfrm>
          <a:prstGeom prst="rect">
            <a:avLst/>
          </a:prstGeom>
        </p:spPr>
      </p:pic>
      <p:sp>
        <p:nvSpPr>
          <p:cNvPr id="51" name="TextBox 5"/>
          <p:cNvSpPr txBox="1">
            <a:spLocks noChangeArrowheads="1"/>
          </p:cNvSpPr>
          <p:nvPr/>
        </p:nvSpPr>
        <p:spPr bwMode="auto">
          <a:xfrm>
            <a:off x="7425460" y="6034286"/>
            <a:ext cx="687468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xtLst/>
        </p:spPr>
        <p:txBody>
          <a:bodyPr wrap="square">
            <a:spAutoFit/>
          </a:bodyPr>
          <a:lstStyle>
            <a:defPPr>
              <a:defRPr lang="da-DK"/>
            </a:defPPr>
            <a:lvl1pPr marL="342900" indent="-342900" eaLnBrk="1" hangingPunct="1">
              <a:buFont typeface="Arial" panose="020B0604020202020204" pitchFamily="34" charset="0"/>
              <a:buChar char="•"/>
              <a:defRPr sz="1600"/>
            </a:lvl1pPr>
            <a:lvl2pPr marL="742950" indent="-285750" eaLnBrk="0" hangingPunct="0"/>
            <a:lvl3pPr marL="1143000" indent="-228600" eaLnBrk="0" hangingPunct="0"/>
            <a:lvl4pPr marL="1600200" indent="-228600" eaLnBrk="0" hangingPunct="0"/>
            <a:lvl5pPr marL="2057400" indent="-228600" eaLnBrk="0" hangingPunct="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pPr marL="0" indent="0" algn="ctr">
              <a:buNone/>
            </a:pPr>
            <a:r>
              <a:rPr lang="da-DK" sz="1400" b="1" dirty="0" smtClean="0"/>
              <a:t>39%</a:t>
            </a:r>
            <a:endParaRPr lang="da-DK" sz="1400" b="1" dirty="0"/>
          </a:p>
        </p:txBody>
      </p:sp>
      <p:sp>
        <p:nvSpPr>
          <p:cNvPr id="53" name="TextBox 5"/>
          <p:cNvSpPr txBox="1">
            <a:spLocks noChangeArrowheads="1"/>
          </p:cNvSpPr>
          <p:nvPr/>
        </p:nvSpPr>
        <p:spPr bwMode="auto">
          <a:xfrm>
            <a:off x="7440329" y="5300602"/>
            <a:ext cx="687468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xtLst/>
        </p:spPr>
        <p:txBody>
          <a:bodyPr wrap="square">
            <a:spAutoFit/>
          </a:bodyPr>
          <a:lstStyle>
            <a:defPPr>
              <a:defRPr lang="da-DK"/>
            </a:defPPr>
            <a:lvl1pPr marL="342900" indent="-342900" eaLnBrk="1" hangingPunct="1">
              <a:buFont typeface="Arial" panose="020B0604020202020204" pitchFamily="34" charset="0"/>
              <a:buChar char="•"/>
              <a:defRPr sz="1600"/>
            </a:lvl1pPr>
            <a:lvl2pPr marL="742950" indent="-285750" eaLnBrk="0" hangingPunct="0"/>
            <a:lvl3pPr marL="1143000" indent="-228600" eaLnBrk="0" hangingPunct="0"/>
            <a:lvl4pPr marL="1600200" indent="-228600" eaLnBrk="0" hangingPunct="0"/>
            <a:lvl5pPr marL="2057400" indent="-228600" eaLnBrk="0" hangingPunct="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pPr marL="0" indent="0" algn="ctr">
              <a:buNone/>
            </a:pPr>
            <a:r>
              <a:rPr lang="da-DK" sz="1400" b="1" dirty="0" smtClean="0"/>
              <a:t>27%</a:t>
            </a:r>
            <a:endParaRPr lang="da-DK" sz="1400" b="1" dirty="0"/>
          </a:p>
        </p:txBody>
      </p:sp>
      <p:sp>
        <p:nvSpPr>
          <p:cNvPr id="54" name="TextBox 5"/>
          <p:cNvSpPr txBox="1">
            <a:spLocks noChangeArrowheads="1"/>
          </p:cNvSpPr>
          <p:nvPr/>
        </p:nvSpPr>
        <p:spPr bwMode="auto">
          <a:xfrm>
            <a:off x="7432895" y="5663038"/>
            <a:ext cx="687468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xtLst/>
        </p:spPr>
        <p:txBody>
          <a:bodyPr wrap="square">
            <a:spAutoFit/>
          </a:bodyPr>
          <a:lstStyle>
            <a:defPPr>
              <a:defRPr lang="da-DK"/>
            </a:defPPr>
            <a:lvl1pPr marL="342900" indent="-342900" eaLnBrk="1" hangingPunct="1">
              <a:buFont typeface="Arial" panose="020B0604020202020204" pitchFamily="34" charset="0"/>
              <a:buChar char="•"/>
              <a:defRPr sz="1600"/>
            </a:lvl1pPr>
            <a:lvl2pPr marL="742950" indent="-285750" eaLnBrk="0" hangingPunct="0"/>
            <a:lvl3pPr marL="1143000" indent="-228600" eaLnBrk="0" hangingPunct="0"/>
            <a:lvl4pPr marL="1600200" indent="-228600" eaLnBrk="0" hangingPunct="0"/>
            <a:lvl5pPr marL="2057400" indent="-228600" eaLnBrk="0" hangingPunct="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pPr marL="0" indent="0" algn="ctr">
              <a:buNone/>
            </a:pPr>
            <a:r>
              <a:rPr lang="da-DK" sz="1400" b="1" dirty="0" smtClean="0"/>
              <a:t>34%</a:t>
            </a:r>
            <a:endParaRPr lang="da-DK" sz="1400" b="1" dirty="0"/>
          </a:p>
        </p:txBody>
      </p:sp>
      <p:sp>
        <p:nvSpPr>
          <p:cNvPr id="55" name="Rectangle 54"/>
          <p:cNvSpPr/>
          <p:nvPr/>
        </p:nvSpPr>
        <p:spPr>
          <a:xfrm rot="20168431">
            <a:off x="5141906" y="5961077"/>
            <a:ext cx="1995165" cy="707886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>
              <a:defRPr/>
            </a:pPr>
            <a:r>
              <a:rPr lang="en-US" b="1" dirty="0" smtClean="0">
                <a:ln w="11430"/>
                <a:solidFill>
                  <a:srgbClr val="CC00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Mentimeter </a:t>
            </a:r>
            <a:r>
              <a:rPr lang="en-US" b="1" dirty="0" err="1" smtClean="0">
                <a:ln w="11430"/>
                <a:solidFill>
                  <a:srgbClr val="CC00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evaluering</a:t>
            </a:r>
            <a:endParaRPr lang="en-US" b="1" dirty="0">
              <a:ln w="11430"/>
              <a:solidFill>
                <a:srgbClr val="CC0000"/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17539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a-DK" altLang="da-DK" sz="3200" dirty="0">
                <a:solidFill>
                  <a:srgbClr val="A50021"/>
                </a:solidFill>
                <a:ea typeface="ＭＳ Ｐゴシック" pitchFamily="34" charset="-128"/>
                <a:cs typeface="Arial"/>
              </a:rPr>
              <a:t>●</a:t>
            </a:r>
            <a:r>
              <a:rPr lang="da-DK" altLang="da-DK" sz="3200" dirty="0">
                <a:ea typeface="ＭＳ Ｐゴシック" pitchFamily="34" charset="-128"/>
                <a:cs typeface="Arial"/>
              </a:rPr>
              <a:t> </a:t>
            </a:r>
            <a:r>
              <a:rPr lang="da-DK" altLang="da-DK" sz="3200" noProof="0" dirty="0" smtClean="0">
                <a:ea typeface="ＭＳ Ｐゴシック" pitchFamily="34" charset="-128"/>
              </a:rPr>
              <a:t>Fraktaler og Mandelbrotmængden</a:t>
            </a:r>
          </a:p>
        </p:txBody>
      </p:sp>
      <p:sp>
        <p:nvSpPr>
          <p:cNvPr id="18434" name="Rectangle 12"/>
          <p:cNvSpPr>
            <a:spLocks noGrp="1" noChangeArrowheads="1"/>
          </p:cNvSpPr>
          <p:nvPr>
            <p:ph type="body" sz="half" idx="2"/>
          </p:nvPr>
        </p:nvSpPr>
        <p:spPr>
          <a:xfrm>
            <a:off x="6012160" y="4221088"/>
            <a:ext cx="2952328" cy="1080120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da-DK" altLang="da-DK" sz="1800" dirty="0" smtClean="0">
                <a:ea typeface="ＭＳ Ｐゴシック" pitchFamily="34" charset="-128"/>
              </a:rPr>
              <a:t>     Benoit </a:t>
            </a:r>
            <a:r>
              <a:rPr lang="da-DK" altLang="da-DK" sz="1800" dirty="0">
                <a:ea typeface="ＭＳ Ｐゴシック" pitchFamily="34" charset="-128"/>
              </a:rPr>
              <a:t>B. </a:t>
            </a:r>
            <a:r>
              <a:rPr lang="da-DK" altLang="da-DK" sz="1800" dirty="0" smtClean="0">
                <a:ea typeface="ＭＳ Ｐゴシック" pitchFamily="34" charset="-128"/>
              </a:rPr>
              <a:t>Mandelbrot</a:t>
            </a:r>
            <a:r>
              <a:rPr lang="da-DK" altLang="da-DK" sz="1400" b="0" dirty="0" smtClean="0">
                <a:solidFill>
                  <a:srgbClr val="000066"/>
                </a:solidFill>
                <a:ea typeface="ＭＳ Ｐゴシック" pitchFamily="34" charset="-128"/>
              </a:rPr>
              <a:t>	</a:t>
            </a:r>
          </a:p>
          <a:p>
            <a:pPr lvl="1" eaLnBrk="1" hangingPunct="1"/>
            <a:r>
              <a:rPr lang="da-DK" altLang="da-DK" sz="1400" dirty="0" smtClean="0">
                <a:ea typeface="ＭＳ Ｐゴシック" pitchFamily="34" charset="-128"/>
                <a:sym typeface="Zapf Dingbats" pitchFamily="-65" charset="2"/>
              </a:rPr>
              <a:t>1924-2010</a:t>
            </a:r>
            <a:r>
              <a:rPr lang="da-DK" altLang="da-DK" sz="1400" dirty="0" smtClean="0">
                <a:ea typeface="ＭＳ Ｐゴシック" pitchFamily="34" charset="-128"/>
              </a:rPr>
              <a:t> </a:t>
            </a:r>
          </a:p>
          <a:p>
            <a:pPr lvl="1" eaLnBrk="1" hangingPunct="1"/>
            <a:r>
              <a:rPr lang="da-DK" altLang="da-DK" sz="1400" b="0" noProof="0" dirty="0" smtClean="0">
                <a:ea typeface="ＭＳ Ｐゴシック" pitchFamily="34" charset="-128"/>
              </a:rPr>
              <a:t>Matematiker fra</a:t>
            </a:r>
            <a:br>
              <a:rPr lang="da-DK" altLang="da-DK" sz="1400" b="0" noProof="0" dirty="0" smtClean="0">
                <a:ea typeface="ＭＳ Ｐゴシック" pitchFamily="34" charset="-128"/>
              </a:rPr>
            </a:br>
            <a:r>
              <a:rPr lang="da-DK" altLang="da-DK" sz="1400" b="0" noProof="0" dirty="0" err="1" smtClean="0">
                <a:ea typeface="ＭＳ Ｐゴシック" pitchFamily="34" charset="-128"/>
              </a:rPr>
              <a:t>Yale</a:t>
            </a:r>
            <a:r>
              <a:rPr lang="da-DK" altLang="da-DK" sz="1400" b="0" noProof="0" dirty="0" smtClean="0">
                <a:ea typeface="ＭＳ Ｐゴシック" pitchFamily="34" charset="-128"/>
              </a:rPr>
              <a:t> University i USA</a:t>
            </a:r>
          </a:p>
          <a:p>
            <a:pPr eaLnBrk="1" hangingPunct="1"/>
            <a:endParaRPr lang="da-DK" altLang="da-DK" sz="2000" b="0" noProof="0" dirty="0" smtClean="0">
              <a:ea typeface="ＭＳ Ｐゴシック" pitchFamily="34" charset="-128"/>
            </a:endParaRPr>
          </a:p>
        </p:txBody>
      </p:sp>
      <p:pic>
        <p:nvPicPr>
          <p:cNvPr id="18435" name="Picture 7" descr="Benoit Mandelbro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208" y="1210694"/>
            <a:ext cx="2088232" cy="2891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3" descr="Mandel_zoom_03_seehorse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95" r="13977"/>
          <a:stretch/>
        </p:blipFill>
        <p:spPr bwMode="auto">
          <a:xfrm>
            <a:off x="323528" y="1196752"/>
            <a:ext cx="5832648" cy="51381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A55395-2BED-4A30-9795-02A173C60FCF}" type="slidenum">
              <a:rPr lang="da-DK" altLang="da-DK" smtClean="0"/>
              <a:pPr/>
              <a:t>33</a:t>
            </a:fld>
            <a:endParaRPr lang="da-DK" altLang="da-DK" dirty="0"/>
          </a:p>
        </p:txBody>
      </p:sp>
      <p:sp>
        <p:nvSpPr>
          <p:cNvPr id="7" name="Text Box 21"/>
          <p:cNvSpPr txBox="1">
            <a:spLocks noChangeArrowheads="1"/>
          </p:cNvSpPr>
          <p:nvPr/>
        </p:nvSpPr>
        <p:spPr bwMode="auto">
          <a:xfrm>
            <a:off x="6552428" y="5455534"/>
            <a:ext cx="1871792" cy="276999"/>
          </a:xfrm>
          <a:prstGeom prst="rect">
            <a:avLst/>
          </a:prstGeom>
          <a:solidFill>
            <a:srgbClr val="CCECFF"/>
          </a:solidFill>
          <a:ln w="28575">
            <a:solidFill>
              <a:srgbClr val="0000FF"/>
            </a:solidFill>
          </a:ln>
          <a:extLst/>
        </p:spPr>
        <p:txBody>
          <a:bodyPr wrap="square">
            <a:spAutoFit/>
          </a:bodyPr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da-DK" altLang="da-DK" sz="1200" b="1" dirty="0" smtClean="0">
                <a:solidFill>
                  <a:srgbClr val="0000FF"/>
                </a:solidFill>
              </a:rPr>
              <a:t>Ikke eksamenspensum</a:t>
            </a:r>
            <a:endParaRPr lang="da-DK" altLang="da-DK" sz="1200" b="1" spc="-70" dirty="0">
              <a:solidFill>
                <a:srgbClr val="0000FF"/>
              </a:solidFill>
            </a:endParaRPr>
          </a:p>
        </p:txBody>
      </p:sp>
      <p:sp>
        <p:nvSpPr>
          <p:cNvPr id="8" name="Text Box 21"/>
          <p:cNvSpPr txBox="1">
            <a:spLocks noChangeArrowheads="1"/>
          </p:cNvSpPr>
          <p:nvPr/>
        </p:nvSpPr>
        <p:spPr bwMode="auto">
          <a:xfrm>
            <a:off x="6545228" y="5886859"/>
            <a:ext cx="1915204" cy="646331"/>
          </a:xfrm>
          <a:prstGeom prst="rect">
            <a:avLst/>
          </a:prstGeom>
          <a:solidFill>
            <a:srgbClr val="CCECFF"/>
          </a:solidFill>
          <a:ln w="28575">
            <a:solidFill>
              <a:srgbClr val="0000FF"/>
            </a:solidFill>
          </a:ln>
          <a:extLst/>
        </p:spPr>
        <p:txBody>
          <a:bodyPr wrap="square">
            <a:spAutoFit/>
          </a:bodyPr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da-DK" altLang="da-DK" sz="1200" b="1" dirty="0" smtClean="0">
                <a:solidFill>
                  <a:srgbClr val="0000FF"/>
                </a:solidFill>
              </a:rPr>
              <a:t>Kort gimmick, der viser, hvad programmering også kan bruges til</a:t>
            </a:r>
            <a:endParaRPr lang="da-DK" altLang="da-DK" sz="1200" b="1" spc="-70" dirty="0">
              <a:solidFill>
                <a:srgbClr val="0000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a-DK" altLang="da-DK" sz="3200" noProof="0" dirty="0" smtClean="0">
                <a:ea typeface="ＭＳ Ｐゴシック" pitchFamily="34" charset="-128"/>
              </a:rPr>
              <a:t>Definition af Mandelbrotmængden</a:t>
            </a:r>
          </a:p>
        </p:txBody>
      </p:sp>
      <p:sp>
        <p:nvSpPr>
          <p:cNvPr id="1822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7544" y="1124744"/>
            <a:ext cx="8508014" cy="1085933"/>
          </a:xfrm>
        </p:spPr>
        <p:txBody>
          <a:bodyPr/>
          <a:lstStyle/>
          <a:p>
            <a:pPr eaLnBrk="1" hangingPunct="1"/>
            <a:r>
              <a:rPr lang="da-DK" altLang="da-DK" sz="2000" noProof="0" dirty="0" smtClean="0">
                <a:ea typeface="ＭＳ Ｐゴシック" pitchFamily="34" charset="-128"/>
              </a:rPr>
              <a:t>Mandelbrotmængden er en mængde af punkter</a:t>
            </a:r>
          </a:p>
          <a:p>
            <a:pPr lvl="1">
              <a:spcBef>
                <a:spcPts val="600"/>
              </a:spcBef>
            </a:pPr>
            <a:r>
              <a:rPr lang="da-DK" altLang="da-DK" sz="1800" dirty="0" smtClean="0">
                <a:ea typeface="ＭＳ Ｐゴシック" pitchFamily="34" charset="-128"/>
                <a:cs typeface="+mn-cs"/>
              </a:rPr>
              <a:t>For et punkt </a:t>
            </a:r>
            <a:r>
              <a:rPr lang="da-DK" altLang="da-DK" sz="1800" b="1" dirty="0">
                <a:solidFill>
                  <a:srgbClr val="0000FF"/>
                </a:solidFill>
                <a:ea typeface="ＭＳ Ｐゴシック" pitchFamily="34" charset="-128"/>
                <a:cs typeface="+mn-cs"/>
              </a:rPr>
              <a:t>(</a:t>
            </a:r>
            <a:r>
              <a:rPr lang="da-DK" altLang="da-DK" sz="1800" b="1" dirty="0" err="1">
                <a:solidFill>
                  <a:srgbClr val="0000FF"/>
                </a:solidFill>
                <a:ea typeface="ＭＳ Ｐゴシック" pitchFamily="34" charset="-128"/>
                <a:cs typeface="+mn-cs"/>
              </a:rPr>
              <a:t>a,b</a:t>
            </a:r>
            <a:r>
              <a:rPr lang="da-DK" altLang="da-DK" sz="1800" b="1" dirty="0">
                <a:solidFill>
                  <a:srgbClr val="0000FF"/>
                </a:solidFill>
                <a:ea typeface="ＭＳ Ｐゴシック" pitchFamily="34" charset="-128"/>
                <a:cs typeface="+mn-cs"/>
              </a:rPr>
              <a:t>)</a:t>
            </a:r>
            <a:r>
              <a:rPr lang="da-DK" altLang="da-DK" sz="1800" dirty="0">
                <a:ea typeface="ＭＳ Ｐゴシック" pitchFamily="34" charset="-128"/>
                <a:cs typeface="+mn-cs"/>
              </a:rPr>
              <a:t> </a:t>
            </a:r>
            <a:r>
              <a:rPr lang="da-DK" altLang="da-DK" sz="1800" dirty="0" smtClean="0">
                <a:ea typeface="ＭＳ Ｐゴシック" pitchFamily="34" charset="-128"/>
                <a:cs typeface="+mn-cs"/>
              </a:rPr>
              <a:t>defineres en talfølge ved hjælp af nedenstående rekursive definition</a:t>
            </a:r>
            <a:endParaRPr lang="da-DK" altLang="da-DK" sz="1800" dirty="0">
              <a:ea typeface="ＭＳ Ｐゴシック" pitchFamily="34" charset="-128"/>
              <a:cs typeface="+mn-cs"/>
            </a:endParaRPr>
          </a:p>
        </p:txBody>
      </p:sp>
      <p:sp>
        <p:nvSpPr>
          <p:cNvPr id="4" name="Text Box 13"/>
          <p:cNvSpPr txBox="1">
            <a:spLocks noChangeArrowheads="1"/>
          </p:cNvSpPr>
          <p:nvPr/>
        </p:nvSpPr>
        <p:spPr bwMode="auto">
          <a:xfrm>
            <a:off x="3419872" y="2708852"/>
            <a:ext cx="3180109" cy="1183365"/>
          </a:xfrm>
          <a:prstGeom prst="rect">
            <a:avLst/>
          </a:prstGeom>
          <a:solidFill>
            <a:srgbClr val="FFFFCC"/>
          </a:solidFill>
          <a:ln w="28575">
            <a:solidFill>
              <a:srgbClr val="0000FF"/>
            </a:solidFill>
          </a:ln>
          <a:extLst/>
        </p:spPr>
        <p:txBody>
          <a:bodyPr wrap="square" lIns="216000" tIns="144000" rIns="90000" bIns="144000">
            <a:spAutoFit/>
          </a:bodyPr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da-DK" altLang="da-DK" sz="2400" b="1" i="1" dirty="0" smtClean="0">
                <a:solidFill>
                  <a:srgbClr val="000066"/>
                </a:solidFill>
                <a:latin typeface="Times New Roman" pitchFamily="18" charset="0"/>
              </a:rPr>
              <a:t>x</a:t>
            </a:r>
            <a:r>
              <a:rPr lang="da-DK" altLang="da-DK" sz="2400" b="1" i="1" baseline="-25000" dirty="0" smtClean="0">
                <a:solidFill>
                  <a:srgbClr val="000066"/>
                </a:solidFill>
                <a:latin typeface="Times New Roman" pitchFamily="18" charset="0"/>
              </a:rPr>
              <a:t>n</a:t>
            </a:r>
            <a:r>
              <a:rPr lang="da-DK" altLang="da-DK" sz="2400" b="1" baseline="-25000" dirty="0" smtClean="0">
                <a:solidFill>
                  <a:srgbClr val="000066"/>
                </a:solidFill>
                <a:latin typeface="Times New Roman" pitchFamily="18" charset="0"/>
              </a:rPr>
              <a:t>+1</a:t>
            </a:r>
            <a:r>
              <a:rPr lang="da-DK" altLang="da-DK" sz="2400" b="1" dirty="0" smtClean="0">
                <a:solidFill>
                  <a:srgbClr val="000066"/>
                </a:solidFill>
                <a:latin typeface="Times New Roman" pitchFamily="18" charset="0"/>
              </a:rPr>
              <a:t>  </a:t>
            </a:r>
            <a:r>
              <a:rPr lang="da-DK" altLang="da-DK" sz="2400" b="1" dirty="0">
                <a:solidFill>
                  <a:srgbClr val="000066"/>
                </a:solidFill>
                <a:latin typeface="Times New Roman" pitchFamily="18" charset="0"/>
              </a:rPr>
              <a:t>=  </a:t>
            </a:r>
            <a:r>
              <a:rPr lang="da-DK" altLang="da-DK" sz="2400" b="1" i="1" dirty="0" smtClean="0">
                <a:solidFill>
                  <a:srgbClr val="000066"/>
                </a:solidFill>
                <a:latin typeface="Times New Roman" pitchFamily="18" charset="0"/>
              </a:rPr>
              <a:t>x</a:t>
            </a:r>
            <a:r>
              <a:rPr lang="da-DK" altLang="da-DK" sz="2400" b="1" i="1" baseline="-25000" dirty="0" smtClean="0">
                <a:solidFill>
                  <a:srgbClr val="000066"/>
                </a:solidFill>
                <a:latin typeface="Times New Roman" pitchFamily="18" charset="0"/>
              </a:rPr>
              <a:t>n</a:t>
            </a:r>
            <a:r>
              <a:rPr lang="da-DK" altLang="da-DK" sz="2400" b="1" baseline="30000" dirty="0" smtClean="0">
                <a:solidFill>
                  <a:srgbClr val="000066"/>
                </a:solidFill>
                <a:latin typeface="Times New Roman" pitchFamily="18" charset="0"/>
              </a:rPr>
              <a:t>2</a:t>
            </a:r>
            <a:r>
              <a:rPr lang="da-DK" altLang="da-DK" sz="2400" b="1" i="1" dirty="0" smtClean="0">
                <a:solidFill>
                  <a:srgbClr val="000066"/>
                </a:solidFill>
                <a:latin typeface="Times New Roman" pitchFamily="18" charset="0"/>
              </a:rPr>
              <a:t> </a:t>
            </a:r>
            <a:r>
              <a:rPr lang="da-DK" altLang="da-DK" sz="2400" b="1" i="1" dirty="0">
                <a:solidFill>
                  <a:srgbClr val="000066"/>
                </a:solidFill>
                <a:latin typeface="Times New Roman" pitchFamily="18" charset="0"/>
                <a:sym typeface="Symbol" pitchFamily="18" charset="2"/>
              </a:rPr>
              <a:t></a:t>
            </a:r>
            <a:r>
              <a:rPr lang="da-DK" altLang="da-DK" sz="2400" b="1" i="1" dirty="0">
                <a:solidFill>
                  <a:srgbClr val="000066"/>
                </a:solidFill>
                <a:latin typeface="Times New Roman" pitchFamily="18" charset="0"/>
              </a:rPr>
              <a:t> </a:t>
            </a:r>
            <a:r>
              <a:rPr lang="da-DK" altLang="da-DK" sz="2400" b="1" i="1" dirty="0" smtClean="0">
                <a:solidFill>
                  <a:srgbClr val="000066"/>
                </a:solidFill>
                <a:latin typeface="Times New Roman" pitchFamily="18" charset="0"/>
              </a:rPr>
              <a:t>y</a:t>
            </a:r>
            <a:r>
              <a:rPr lang="da-DK" altLang="da-DK" sz="2400" b="1" i="1" baseline="-25000" dirty="0" smtClean="0">
                <a:solidFill>
                  <a:srgbClr val="000066"/>
                </a:solidFill>
                <a:latin typeface="Times New Roman" pitchFamily="18" charset="0"/>
              </a:rPr>
              <a:t>n</a:t>
            </a:r>
            <a:r>
              <a:rPr lang="da-DK" altLang="da-DK" sz="2400" b="1" baseline="30000" dirty="0" smtClean="0">
                <a:solidFill>
                  <a:srgbClr val="000066"/>
                </a:solidFill>
                <a:latin typeface="Times New Roman" pitchFamily="18" charset="0"/>
              </a:rPr>
              <a:t>2</a:t>
            </a:r>
            <a:r>
              <a:rPr lang="da-DK" altLang="da-DK" sz="2400" b="1" dirty="0" smtClean="0">
                <a:solidFill>
                  <a:srgbClr val="000066"/>
                </a:solidFill>
                <a:latin typeface="Times New Roman" pitchFamily="18" charset="0"/>
              </a:rPr>
              <a:t> </a:t>
            </a:r>
            <a:r>
              <a:rPr lang="da-DK" altLang="da-DK" sz="2400" b="1" dirty="0">
                <a:solidFill>
                  <a:srgbClr val="000066"/>
                </a:solidFill>
                <a:latin typeface="Times New Roman" pitchFamily="18" charset="0"/>
                <a:sym typeface="Symbol" pitchFamily="18" charset="2"/>
              </a:rPr>
              <a:t>+</a:t>
            </a:r>
            <a:r>
              <a:rPr lang="da-DK" altLang="da-DK" sz="2400" b="1" dirty="0">
                <a:solidFill>
                  <a:srgbClr val="000066"/>
                </a:solidFill>
                <a:latin typeface="Times New Roman" pitchFamily="18" charset="0"/>
              </a:rPr>
              <a:t> </a:t>
            </a:r>
            <a:r>
              <a:rPr lang="da-DK" altLang="da-DK" sz="2400" b="1" i="1" dirty="0" smtClean="0">
                <a:solidFill>
                  <a:srgbClr val="0000FF"/>
                </a:solidFill>
                <a:latin typeface="Times New Roman" pitchFamily="18" charset="0"/>
              </a:rPr>
              <a:t>a</a:t>
            </a:r>
            <a:endParaRPr lang="da-DK" altLang="da-DK" sz="2400" b="1" dirty="0">
              <a:solidFill>
                <a:srgbClr val="0000FF"/>
              </a:solidFill>
              <a:latin typeface="Times New Roman" pitchFamily="18" charset="0"/>
            </a:endParaRPr>
          </a:p>
          <a:p>
            <a:pPr eaLnBrk="1" hangingPunct="1">
              <a:spcBef>
                <a:spcPts val="1200"/>
              </a:spcBef>
            </a:pPr>
            <a:r>
              <a:rPr lang="da-DK" altLang="da-DK" sz="2400" b="1" i="1" dirty="0" smtClean="0">
                <a:solidFill>
                  <a:srgbClr val="000066"/>
                </a:solidFill>
                <a:latin typeface="Times New Roman" pitchFamily="18" charset="0"/>
              </a:rPr>
              <a:t>y</a:t>
            </a:r>
            <a:r>
              <a:rPr lang="da-DK" altLang="da-DK" sz="2400" b="1" i="1" baseline="-25000" dirty="0" smtClean="0">
                <a:solidFill>
                  <a:srgbClr val="000066"/>
                </a:solidFill>
                <a:latin typeface="Times New Roman" pitchFamily="18" charset="0"/>
              </a:rPr>
              <a:t>n</a:t>
            </a:r>
            <a:r>
              <a:rPr lang="da-DK" altLang="da-DK" sz="2400" b="1" baseline="-25000" dirty="0" smtClean="0">
                <a:solidFill>
                  <a:srgbClr val="000066"/>
                </a:solidFill>
                <a:latin typeface="Times New Roman" pitchFamily="18" charset="0"/>
              </a:rPr>
              <a:t>+1</a:t>
            </a:r>
            <a:r>
              <a:rPr lang="da-DK" altLang="da-DK" sz="2400" b="1" dirty="0" smtClean="0">
                <a:solidFill>
                  <a:srgbClr val="000066"/>
                </a:solidFill>
                <a:latin typeface="Times New Roman" pitchFamily="18" charset="0"/>
              </a:rPr>
              <a:t>  </a:t>
            </a:r>
            <a:r>
              <a:rPr lang="da-DK" altLang="da-DK" sz="2400" b="1" dirty="0">
                <a:solidFill>
                  <a:srgbClr val="000066"/>
                </a:solidFill>
                <a:latin typeface="Times New Roman" pitchFamily="18" charset="0"/>
              </a:rPr>
              <a:t>=  2 </a:t>
            </a:r>
            <a:r>
              <a:rPr lang="da-DK" altLang="da-DK" sz="2400" b="1" dirty="0">
                <a:solidFill>
                  <a:srgbClr val="000066"/>
                </a:solidFill>
                <a:latin typeface="Times New Roman" pitchFamily="18" charset="0"/>
                <a:sym typeface="Symbol" pitchFamily="18" charset="2"/>
              </a:rPr>
              <a:t> </a:t>
            </a:r>
            <a:r>
              <a:rPr lang="da-DK" altLang="da-DK" sz="2400" b="1" i="1" dirty="0" err="1" smtClean="0">
                <a:solidFill>
                  <a:srgbClr val="000066"/>
                </a:solidFill>
                <a:latin typeface="Times New Roman" pitchFamily="18" charset="0"/>
              </a:rPr>
              <a:t>x</a:t>
            </a:r>
            <a:r>
              <a:rPr lang="da-DK" altLang="da-DK" sz="2400" b="1" i="1" baseline="-25000" dirty="0" err="1" smtClean="0">
                <a:solidFill>
                  <a:srgbClr val="000066"/>
                </a:solidFill>
                <a:latin typeface="Times New Roman" pitchFamily="18" charset="0"/>
              </a:rPr>
              <a:t>n</a:t>
            </a:r>
            <a:r>
              <a:rPr lang="da-DK" altLang="da-DK" sz="2400" b="1" i="1" dirty="0" smtClean="0">
                <a:solidFill>
                  <a:srgbClr val="000066"/>
                </a:solidFill>
                <a:latin typeface="Times New Roman" pitchFamily="18" charset="0"/>
              </a:rPr>
              <a:t> </a:t>
            </a:r>
            <a:r>
              <a:rPr lang="da-DK" altLang="da-DK" sz="2400" b="1" dirty="0">
                <a:solidFill>
                  <a:srgbClr val="000066"/>
                </a:solidFill>
                <a:sym typeface="Symbol" pitchFamily="18" charset="2"/>
              </a:rPr>
              <a:t></a:t>
            </a:r>
            <a:r>
              <a:rPr lang="da-DK" altLang="da-DK" sz="2400" b="1" i="1" dirty="0">
                <a:solidFill>
                  <a:srgbClr val="000066"/>
                </a:solidFill>
                <a:latin typeface="Times New Roman" pitchFamily="18" charset="0"/>
              </a:rPr>
              <a:t> </a:t>
            </a:r>
            <a:r>
              <a:rPr lang="da-DK" altLang="da-DK" sz="2400" b="1" i="1" dirty="0" err="1" smtClean="0">
                <a:solidFill>
                  <a:srgbClr val="000066"/>
                </a:solidFill>
                <a:latin typeface="Times New Roman" pitchFamily="18" charset="0"/>
              </a:rPr>
              <a:t>y</a:t>
            </a:r>
            <a:r>
              <a:rPr lang="da-DK" altLang="da-DK" sz="2400" b="1" i="1" baseline="-25000" dirty="0" err="1" smtClean="0">
                <a:solidFill>
                  <a:srgbClr val="000066"/>
                </a:solidFill>
                <a:latin typeface="Times New Roman" pitchFamily="18" charset="0"/>
              </a:rPr>
              <a:t>n</a:t>
            </a:r>
            <a:r>
              <a:rPr lang="da-DK" altLang="da-DK" sz="2400" b="1" dirty="0" smtClean="0">
                <a:solidFill>
                  <a:srgbClr val="000066"/>
                </a:solidFill>
                <a:latin typeface="Times New Roman" pitchFamily="18" charset="0"/>
              </a:rPr>
              <a:t> </a:t>
            </a:r>
            <a:r>
              <a:rPr lang="da-DK" altLang="da-DK" sz="2400" b="1" dirty="0">
                <a:solidFill>
                  <a:srgbClr val="000066"/>
                </a:solidFill>
                <a:latin typeface="Times New Roman" pitchFamily="18" charset="0"/>
                <a:sym typeface="Symbol" pitchFamily="18" charset="2"/>
              </a:rPr>
              <a:t>+</a:t>
            </a:r>
            <a:r>
              <a:rPr lang="da-DK" altLang="da-DK" sz="2400" b="1" dirty="0">
                <a:solidFill>
                  <a:srgbClr val="000066"/>
                </a:solidFill>
                <a:latin typeface="Times New Roman" pitchFamily="18" charset="0"/>
              </a:rPr>
              <a:t> </a:t>
            </a:r>
            <a:r>
              <a:rPr lang="da-DK" altLang="da-DK" sz="2400" b="1" i="1" dirty="0" smtClean="0">
                <a:solidFill>
                  <a:srgbClr val="0000FF"/>
                </a:solidFill>
                <a:latin typeface="Times New Roman" pitchFamily="18" charset="0"/>
              </a:rPr>
              <a:t>b</a:t>
            </a:r>
            <a:endParaRPr lang="da-DK" altLang="da-DK" sz="2400" b="1" dirty="0">
              <a:solidFill>
                <a:srgbClr val="0000FF"/>
              </a:solidFill>
              <a:latin typeface="Times New Roman" pitchFamily="18" charset="0"/>
            </a:endParaRPr>
          </a:p>
        </p:txBody>
      </p:sp>
      <p:sp>
        <p:nvSpPr>
          <p:cNvPr id="5" name="Text Box 13"/>
          <p:cNvSpPr txBox="1">
            <a:spLocks noChangeArrowheads="1"/>
          </p:cNvSpPr>
          <p:nvPr/>
        </p:nvSpPr>
        <p:spPr bwMode="auto">
          <a:xfrm>
            <a:off x="1260293" y="2708920"/>
            <a:ext cx="1336098" cy="1183365"/>
          </a:xfrm>
          <a:prstGeom prst="rect">
            <a:avLst/>
          </a:prstGeom>
          <a:solidFill>
            <a:srgbClr val="FFFFCC"/>
          </a:solidFill>
          <a:ln w="28575">
            <a:solidFill>
              <a:srgbClr val="0000FF"/>
            </a:solidFill>
          </a:ln>
          <a:extLst/>
        </p:spPr>
        <p:txBody>
          <a:bodyPr wrap="square" lIns="216000" tIns="144000" rIns="90000" bIns="144000">
            <a:spAutoFit/>
          </a:bodyPr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da-DK" altLang="da-DK" sz="2400" b="1" i="1" dirty="0" smtClean="0">
                <a:solidFill>
                  <a:srgbClr val="000066"/>
                </a:solidFill>
                <a:latin typeface="Times New Roman" pitchFamily="18" charset="0"/>
              </a:rPr>
              <a:t>x</a:t>
            </a:r>
            <a:r>
              <a:rPr lang="da-DK" altLang="da-DK" sz="2400" b="1" baseline="-25000" dirty="0" smtClean="0">
                <a:solidFill>
                  <a:srgbClr val="000066"/>
                </a:solidFill>
                <a:latin typeface="Times New Roman" pitchFamily="18" charset="0"/>
              </a:rPr>
              <a:t>0</a:t>
            </a:r>
            <a:r>
              <a:rPr lang="da-DK" altLang="da-DK" sz="2400" b="1" dirty="0" smtClean="0">
                <a:solidFill>
                  <a:srgbClr val="000066"/>
                </a:solidFill>
                <a:latin typeface="Times New Roman" pitchFamily="18" charset="0"/>
              </a:rPr>
              <a:t>  </a:t>
            </a:r>
            <a:r>
              <a:rPr lang="da-DK" altLang="da-DK" sz="2400" b="1" dirty="0">
                <a:solidFill>
                  <a:srgbClr val="000066"/>
                </a:solidFill>
                <a:latin typeface="Times New Roman" pitchFamily="18" charset="0"/>
              </a:rPr>
              <a:t>=  0</a:t>
            </a:r>
          </a:p>
          <a:p>
            <a:pPr eaLnBrk="1" hangingPunct="1">
              <a:spcBef>
                <a:spcPts val="1200"/>
              </a:spcBef>
            </a:pPr>
            <a:r>
              <a:rPr lang="da-DK" altLang="da-DK" sz="2400" b="1" i="1" dirty="0" smtClean="0">
                <a:solidFill>
                  <a:srgbClr val="000066"/>
                </a:solidFill>
                <a:latin typeface="Times New Roman" pitchFamily="18" charset="0"/>
              </a:rPr>
              <a:t>y</a:t>
            </a:r>
            <a:r>
              <a:rPr lang="da-DK" altLang="da-DK" sz="2400" b="1" baseline="-25000" dirty="0" smtClean="0">
                <a:solidFill>
                  <a:srgbClr val="000066"/>
                </a:solidFill>
                <a:latin typeface="Times New Roman" pitchFamily="18" charset="0"/>
              </a:rPr>
              <a:t>0</a:t>
            </a:r>
            <a:r>
              <a:rPr lang="da-DK" altLang="da-DK" sz="2400" b="1" dirty="0" smtClean="0">
                <a:solidFill>
                  <a:srgbClr val="000066"/>
                </a:solidFill>
                <a:latin typeface="Times New Roman" pitchFamily="18" charset="0"/>
              </a:rPr>
              <a:t>  </a:t>
            </a:r>
            <a:r>
              <a:rPr lang="da-DK" altLang="da-DK" sz="2400" b="1" dirty="0">
                <a:solidFill>
                  <a:srgbClr val="000066"/>
                </a:solidFill>
                <a:latin typeface="Times New Roman" pitchFamily="18" charset="0"/>
              </a:rPr>
              <a:t>=  </a:t>
            </a:r>
            <a:r>
              <a:rPr lang="da-DK" altLang="da-DK" sz="2400" b="1" dirty="0" smtClean="0">
                <a:solidFill>
                  <a:srgbClr val="000066"/>
                </a:solidFill>
                <a:latin typeface="Times New Roman" pitchFamily="18" charset="0"/>
              </a:rPr>
              <a:t>0</a:t>
            </a:r>
            <a:endParaRPr lang="da-DK" altLang="da-DK" sz="2400" b="1" dirty="0">
              <a:solidFill>
                <a:srgbClr val="000066"/>
              </a:solidFill>
              <a:latin typeface="Times New Roman" pitchFamily="18" charset="0"/>
            </a:endParaRP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3420533" y="2276872"/>
            <a:ext cx="1079459" cy="4389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pitchFamily="-106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9pPr>
          </a:lstStyle>
          <a:p>
            <a:pPr marL="0" lvl="1" indent="0" eaLnBrk="1" hangingPunct="1">
              <a:buNone/>
            </a:pPr>
            <a:r>
              <a:rPr lang="da-DK" altLang="da-DK" sz="1800" kern="0" dirty="0" smtClean="0">
                <a:ea typeface="ＭＳ Ｐゴシック" pitchFamily="34" charset="-128"/>
              </a:rPr>
              <a:t>n ≥ 0</a:t>
            </a:r>
            <a:endParaRPr lang="da-DK" altLang="da-DK" sz="1800" kern="0" dirty="0">
              <a:ea typeface="ＭＳ Ｐゴシック" pitchFamily="34" charset="-128"/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1260293" y="2276872"/>
            <a:ext cx="1008113" cy="4319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pitchFamily="-106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9pPr>
          </a:lstStyle>
          <a:p>
            <a:pPr marL="0" lvl="1" indent="0" eaLnBrk="1" hangingPunct="1">
              <a:buNone/>
            </a:pPr>
            <a:r>
              <a:rPr lang="da-DK" altLang="da-DK" sz="1800" kern="0" dirty="0">
                <a:ea typeface="ＭＳ Ｐゴシック" pitchFamily="34" charset="-128"/>
              </a:rPr>
              <a:t>n</a:t>
            </a:r>
            <a:r>
              <a:rPr lang="da-DK" altLang="da-DK" sz="1800" kern="0" dirty="0" smtClean="0">
                <a:ea typeface="ＭＳ Ｐゴシック" pitchFamily="34" charset="-128"/>
              </a:rPr>
              <a:t> = 0</a:t>
            </a:r>
            <a:endParaRPr lang="da-DK" altLang="da-DK" sz="1800" kern="0" dirty="0">
              <a:ea typeface="ＭＳ Ｐゴシック" pitchFamily="34" charset="-128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A55395-2BED-4A30-9795-02A173C60FCF}" type="slidenum">
              <a:rPr lang="da-DK" altLang="da-DK" smtClean="0"/>
              <a:pPr/>
              <a:t>34</a:t>
            </a:fld>
            <a:endParaRPr lang="da-DK" altLang="da-DK" dirty="0"/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467544" y="4269770"/>
            <a:ext cx="8496944" cy="6480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pitchFamily="-106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9pPr>
          </a:lstStyle>
          <a:p>
            <a:pPr lvl="1">
              <a:spcBef>
                <a:spcPts val="600"/>
              </a:spcBef>
            </a:pPr>
            <a:r>
              <a:rPr lang="da-DK" altLang="da-DK" sz="1800" kern="0" dirty="0" smtClean="0">
                <a:ea typeface="ＭＳ Ｐゴシック" pitchFamily="34" charset="-128"/>
              </a:rPr>
              <a:t>Punktet</a:t>
            </a:r>
            <a:r>
              <a:rPr lang="da-DK" altLang="da-DK" sz="1800" kern="0" dirty="0" smtClean="0">
                <a:ea typeface="ＭＳ Ｐゴシック" pitchFamily="34" charset="-128"/>
                <a:cs typeface="+mn-cs"/>
              </a:rPr>
              <a:t> </a:t>
            </a:r>
            <a:r>
              <a:rPr lang="da-DK" altLang="da-DK" sz="1800" b="1" kern="0" dirty="0" smtClean="0">
                <a:solidFill>
                  <a:srgbClr val="0000FF"/>
                </a:solidFill>
                <a:ea typeface="ＭＳ Ｐゴシック" pitchFamily="34" charset="-128"/>
                <a:cs typeface="+mn-cs"/>
              </a:rPr>
              <a:t>(</a:t>
            </a:r>
            <a:r>
              <a:rPr lang="da-DK" altLang="da-DK" sz="1800" b="1" kern="0" dirty="0" err="1" smtClean="0">
                <a:solidFill>
                  <a:srgbClr val="0000FF"/>
                </a:solidFill>
                <a:ea typeface="ＭＳ Ｐゴシック" pitchFamily="34" charset="-128"/>
                <a:cs typeface="+mn-cs"/>
              </a:rPr>
              <a:t>a,b</a:t>
            </a:r>
            <a:r>
              <a:rPr lang="da-DK" altLang="da-DK" sz="1800" b="1" kern="0" dirty="0" smtClean="0">
                <a:solidFill>
                  <a:srgbClr val="0000FF"/>
                </a:solidFill>
                <a:ea typeface="ＭＳ Ｐゴシック" pitchFamily="34" charset="-128"/>
                <a:cs typeface="+mn-cs"/>
              </a:rPr>
              <a:t>)</a:t>
            </a:r>
            <a:r>
              <a:rPr lang="da-DK" altLang="da-DK" sz="1800" kern="0" dirty="0" smtClean="0">
                <a:ea typeface="ＭＳ Ｐゴシック" pitchFamily="34" charset="-128"/>
                <a:cs typeface="+mn-cs"/>
              </a:rPr>
              <a:t> </a:t>
            </a:r>
            <a:r>
              <a:rPr lang="da-DK" altLang="da-DK" sz="1800" b="1" kern="0" dirty="0" smtClean="0">
                <a:solidFill>
                  <a:srgbClr val="008000"/>
                </a:solidFill>
                <a:ea typeface="ＭＳ Ｐゴシック" pitchFamily="34" charset="-128"/>
                <a:cs typeface="+mn-cs"/>
              </a:rPr>
              <a:t>tilhører</a:t>
            </a:r>
            <a:r>
              <a:rPr lang="da-DK" altLang="da-DK" sz="1800" kern="0" dirty="0" smtClean="0">
                <a:ea typeface="ＭＳ Ｐゴシック" pitchFamily="34" charset="-128"/>
                <a:cs typeface="+mn-cs"/>
              </a:rPr>
              <a:t> mandelbrotmængden, hvis og kun hvis punkternes afstand fra (0,0) </a:t>
            </a:r>
            <a:r>
              <a:rPr lang="da-DK" altLang="da-DK" sz="1800" b="1" kern="0" dirty="0" smtClean="0">
                <a:solidFill>
                  <a:srgbClr val="008000"/>
                </a:solidFill>
                <a:ea typeface="ＭＳ Ｐゴシック" pitchFamily="34" charset="-128"/>
                <a:cs typeface="+mn-cs"/>
              </a:rPr>
              <a:t>ikke</a:t>
            </a:r>
            <a:r>
              <a:rPr lang="da-DK" altLang="da-DK" sz="1800" kern="0" dirty="0" smtClean="0">
                <a:ea typeface="ＭＳ Ｐゴシック" pitchFamily="34" charset="-128"/>
                <a:cs typeface="+mn-cs"/>
              </a:rPr>
              <a:t> går mod uendelig, når n vokser</a:t>
            </a:r>
            <a:endParaRPr lang="da-DK" altLang="da-DK" sz="1800" kern="0" dirty="0">
              <a:ea typeface="ＭＳ Ｐゴシック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2425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/>
          <p:cNvGrpSpPr/>
          <p:nvPr/>
        </p:nvGrpSpPr>
        <p:grpSpPr>
          <a:xfrm>
            <a:off x="611188" y="1415592"/>
            <a:ext cx="4134172" cy="4171950"/>
            <a:chOff x="611188" y="1415592"/>
            <a:chExt cx="4134172" cy="4171950"/>
          </a:xfrm>
        </p:grpSpPr>
        <p:sp>
          <p:nvSpPr>
            <p:cNvPr id="41" name="Line 5"/>
            <p:cNvSpPr>
              <a:spLocks noChangeShapeType="1"/>
            </p:cNvSpPr>
            <p:nvPr/>
          </p:nvSpPr>
          <p:spPr bwMode="auto">
            <a:xfrm flipV="1">
              <a:off x="611188" y="3569830"/>
              <a:ext cx="4032250" cy="1587"/>
            </a:xfrm>
            <a:prstGeom prst="line">
              <a:avLst/>
            </a:prstGeom>
            <a:noFill/>
            <a:ln w="12700">
              <a:solidFill>
                <a:srgbClr val="000066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90000" tIns="46800" rIns="90000" bIns="46800"/>
            <a:lstStyle/>
            <a:p>
              <a:endParaRPr lang="da-DK"/>
            </a:p>
          </p:txBody>
        </p:sp>
        <p:sp>
          <p:nvSpPr>
            <p:cNvPr id="42" name="Line 8"/>
            <p:cNvSpPr>
              <a:spLocks noChangeShapeType="1"/>
            </p:cNvSpPr>
            <p:nvPr/>
          </p:nvSpPr>
          <p:spPr bwMode="auto">
            <a:xfrm flipV="1">
              <a:off x="2627313" y="1555292"/>
              <a:ext cx="0" cy="4032250"/>
            </a:xfrm>
            <a:prstGeom prst="line">
              <a:avLst/>
            </a:prstGeom>
            <a:noFill/>
            <a:ln w="12700">
              <a:solidFill>
                <a:srgbClr val="000066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90000" tIns="46800" rIns="90000" bIns="46800"/>
            <a:lstStyle/>
            <a:p>
              <a:endParaRPr lang="da-DK"/>
            </a:p>
          </p:txBody>
        </p:sp>
        <p:sp>
          <p:nvSpPr>
            <p:cNvPr id="43" name="Text Box 20"/>
            <p:cNvSpPr txBox="1">
              <a:spLocks noChangeArrowheads="1"/>
            </p:cNvSpPr>
            <p:nvPr/>
          </p:nvSpPr>
          <p:spPr bwMode="auto">
            <a:xfrm>
              <a:off x="3355613" y="3580863"/>
              <a:ext cx="266700" cy="279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da-DK" altLang="da-DK" sz="1200" dirty="0">
                  <a:solidFill>
                    <a:srgbClr val="002060"/>
                  </a:solidFill>
                </a:rPr>
                <a:t>1</a:t>
              </a:r>
            </a:p>
          </p:txBody>
        </p:sp>
        <p:sp>
          <p:nvSpPr>
            <p:cNvPr id="44" name="Oval 9"/>
            <p:cNvSpPr>
              <a:spLocks noChangeAspect="1" noChangeArrowheads="1"/>
            </p:cNvSpPr>
            <p:nvPr/>
          </p:nvSpPr>
          <p:spPr bwMode="auto">
            <a:xfrm>
              <a:off x="911225" y="1842630"/>
              <a:ext cx="3444875" cy="3455987"/>
            </a:xfrm>
            <a:prstGeom prst="ellipse">
              <a:avLst/>
            </a:prstGeom>
            <a:noFill/>
            <a:ln w="12700">
              <a:solidFill>
                <a:srgbClr val="A5002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90000" tIns="46800" rIns="90000" bIns="46800" anchor="ctr"/>
            <a:lstStyle>
              <a:lvl1pPr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da-DK"/>
            </a:p>
          </p:txBody>
        </p:sp>
        <p:sp>
          <p:nvSpPr>
            <p:cNvPr id="45" name="Text Box 21"/>
            <p:cNvSpPr txBox="1">
              <a:spLocks noChangeArrowheads="1"/>
            </p:cNvSpPr>
            <p:nvPr/>
          </p:nvSpPr>
          <p:spPr bwMode="auto">
            <a:xfrm>
              <a:off x="4222319" y="3608022"/>
              <a:ext cx="255812" cy="1846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/>
          </p:spPr>
          <p:txBody>
            <a:bodyPr wrap="none" lIns="90000" tIns="0" rIns="79200" bIns="0">
              <a:spAutoFit/>
            </a:bodyPr>
            <a:lstStyle>
              <a:lvl1pPr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da-DK" altLang="da-DK" sz="1200" dirty="0">
                  <a:solidFill>
                    <a:srgbClr val="002060"/>
                  </a:solidFill>
                </a:rPr>
                <a:t>2</a:t>
              </a:r>
            </a:p>
          </p:txBody>
        </p:sp>
        <p:sp>
          <p:nvSpPr>
            <p:cNvPr id="46" name="Text Box 20"/>
            <p:cNvSpPr txBox="1">
              <a:spLocks noChangeArrowheads="1"/>
            </p:cNvSpPr>
            <p:nvPr/>
          </p:nvSpPr>
          <p:spPr bwMode="auto">
            <a:xfrm>
              <a:off x="4478660" y="3291124"/>
              <a:ext cx="266700" cy="279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da-DK" altLang="da-DK" sz="1200" dirty="0" smtClean="0">
                  <a:solidFill>
                    <a:srgbClr val="002060"/>
                  </a:solidFill>
                </a:rPr>
                <a:t>x</a:t>
              </a:r>
              <a:endParaRPr lang="da-DK" altLang="da-DK" sz="1200" dirty="0">
                <a:solidFill>
                  <a:srgbClr val="002060"/>
                </a:solidFill>
              </a:endParaRPr>
            </a:p>
          </p:txBody>
        </p:sp>
        <p:sp>
          <p:nvSpPr>
            <p:cNvPr id="47" name="Text Box 20"/>
            <p:cNvSpPr txBox="1">
              <a:spLocks noChangeArrowheads="1"/>
            </p:cNvSpPr>
            <p:nvPr/>
          </p:nvSpPr>
          <p:spPr bwMode="auto">
            <a:xfrm>
              <a:off x="2361084" y="1415592"/>
              <a:ext cx="266700" cy="279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da-DK" altLang="da-DK" sz="1200" dirty="0" smtClean="0">
                  <a:solidFill>
                    <a:srgbClr val="002060"/>
                  </a:solidFill>
                </a:rPr>
                <a:t>y</a:t>
              </a:r>
              <a:endParaRPr lang="da-DK" altLang="da-DK" sz="1200" dirty="0">
                <a:solidFill>
                  <a:srgbClr val="002060"/>
                </a:solidFill>
              </a:endParaRPr>
            </a:p>
          </p:txBody>
        </p:sp>
        <p:sp>
          <p:nvSpPr>
            <p:cNvPr id="48" name="Text Box 20"/>
            <p:cNvSpPr txBox="1">
              <a:spLocks noChangeArrowheads="1"/>
            </p:cNvSpPr>
            <p:nvPr/>
          </p:nvSpPr>
          <p:spPr bwMode="auto">
            <a:xfrm>
              <a:off x="2640108" y="2617384"/>
              <a:ext cx="266700" cy="279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da-DK" altLang="da-DK" sz="1200" dirty="0">
                  <a:solidFill>
                    <a:srgbClr val="002060"/>
                  </a:solidFill>
                </a:rPr>
                <a:t>1</a:t>
              </a:r>
            </a:p>
          </p:txBody>
        </p:sp>
        <p:sp>
          <p:nvSpPr>
            <p:cNvPr id="49" name="Text Box 21"/>
            <p:cNvSpPr txBox="1">
              <a:spLocks noChangeArrowheads="1"/>
            </p:cNvSpPr>
            <p:nvPr/>
          </p:nvSpPr>
          <p:spPr bwMode="auto">
            <a:xfrm>
              <a:off x="2716476" y="1719787"/>
              <a:ext cx="84960" cy="2791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/>
          </p:spPr>
          <p:txBody>
            <a:bodyPr wrap="none" lIns="0" tIns="46800" rIns="0" bIns="46800">
              <a:spAutoFit/>
            </a:bodyPr>
            <a:lstStyle>
              <a:lvl1pPr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da-DK" altLang="da-DK" sz="1200" dirty="0">
                  <a:solidFill>
                    <a:srgbClr val="002060"/>
                  </a:solidFill>
                </a:rPr>
                <a:t>2</a:t>
              </a:r>
            </a:p>
          </p:txBody>
        </p:sp>
        <p:cxnSp>
          <p:nvCxnSpPr>
            <p:cNvPr id="50" name="Straight Connector 49"/>
            <p:cNvCxnSpPr/>
            <p:nvPr/>
          </p:nvCxnSpPr>
          <p:spPr bwMode="auto">
            <a:xfrm>
              <a:off x="2564359" y="2751245"/>
              <a:ext cx="120788" cy="0"/>
            </a:xfrm>
            <a:prstGeom prst="line">
              <a:avLst/>
            </a:prstGeom>
            <a:noFill/>
            <a:ln w="9525" cap="flat" cmpd="sng" algn="ctr">
              <a:solidFill>
                <a:srgbClr val="00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1" name="Straight Connector 50"/>
            <p:cNvCxnSpPr/>
            <p:nvPr/>
          </p:nvCxnSpPr>
          <p:spPr bwMode="auto">
            <a:xfrm flipH="1">
              <a:off x="3487295" y="3502617"/>
              <a:ext cx="7573" cy="124233"/>
            </a:xfrm>
            <a:prstGeom prst="line">
              <a:avLst/>
            </a:prstGeom>
            <a:noFill/>
            <a:ln w="9525" cap="flat" cmpd="sng" algn="ctr">
              <a:solidFill>
                <a:srgbClr val="00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21505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a-DK" altLang="da-DK" sz="3200" noProof="0" dirty="0" smtClean="0">
                <a:ea typeface="ＭＳ Ｐゴシック" pitchFamily="34" charset="-128"/>
              </a:rPr>
              <a:t>Følgen for (</a:t>
            </a:r>
            <a:r>
              <a:rPr lang="da-DK" altLang="da-DK" sz="3200" noProof="0" dirty="0" err="1" smtClean="0">
                <a:ea typeface="ＭＳ Ｐゴシック" pitchFamily="34" charset="-128"/>
              </a:rPr>
              <a:t>a,b</a:t>
            </a:r>
            <a:r>
              <a:rPr lang="da-DK" altLang="da-DK" sz="3200" noProof="0" dirty="0" smtClean="0">
                <a:ea typeface="ＭＳ Ｐゴシック" pitchFamily="34" charset="-128"/>
              </a:rPr>
              <a:t>) = (0, 1)</a:t>
            </a:r>
            <a:endParaRPr lang="da-DK" altLang="da-DK" sz="3200" noProof="0" dirty="0" smtClean="0">
              <a:latin typeface="Times New Roman" pitchFamily="18" charset="0"/>
              <a:ea typeface="ＭＳ Ｐゴシック" pitchFamily="34" charset="-128"/>
            </a:endParaRPr>
          </a:p>
        </p:txBody>
      </p:sp>
      <p:sp>
        <p:nvSpPr>
          <p:cNvPr id="21522" name="Text Box 13"/>
          <p:cNvSpPr txBox="1">
            <a:spLocks noChangeArrowheads="1"/>
          </p:cNvSpPr>
          <p:nvPr/>
        </p:nvSpPr>
        <p:spPr bwMode="auto">
          <a:xfrm>
            <a:off x="5849280" y="1410284"/>
            <a:ext cx="2611152" cy="1060254"/>
          </a:xfrm>
          <a:prstGeom prst="rect">
            <a:avLst/>
          </a:prstGeom>
          <a:solidFill>
            <a:srgbClr val="FFFFCC"/>
          </a:solidFill>
          <a:ln w="28575">
            <a:solidFill>
              <a:srgbClr val="0000FF"/>
            </a:solidFill>
          </a:ln>
          <a:extLst/>
        </p:spPr>
        <p:txBody>
          <a:bodyPr wrap="square" lIns="216000" tIns="144000" rIns="90000" bIns="144000">
            <a:spAutoFit/>
          </a:bodyPr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da-DK" altLang="da-DK" b="1" i="1" dirty="0" smtClean="0">
                <a:solidFill>
                  <a:srgbClr val="000066"/>
                </a:solidFill>
                <a:latin typeface="Times New Roman" pitchFamily="18" charset="0"/>
              </a:rPr>
              <a:t>x</a:t>
            </a:r>
            <a:r>
              <a:rPr lang="da-DK" altLang="da-DK" b="1" i="1" baseline="-25000" dirty="0" smtClean="0">
                <a:solidFill>
                  <a:srgbClr val="000066"/>
                </a:solidFill>
                <a:latin typeface="Times New Roman" pitchFamily="18" charset="0"/>
              </a:rPr>
              <a:t>n</a:t>
            </a:r>
            <a:r>
              <a:rPr lang="da-DK" altLang="da-DK" b="1" baseline="-25000" dirty="0" smtClean="0">
                <a:solidFill>
                  <a:srgbClr val="000066"/>
                </a:solidFill>
                <a:latin typeface="Times New Roman" pitchFamily="18" charset="0"/>
              </a:rPr>
              <a:t>+1</a:t>
            </a:r>
            <a:r>
              <a:rPr lang="da-DK" altLang="da-DK" b="1" dirty="0" smtClean="0">
                <a:solidFill>
                  <a:srgbClr val="000066"/>
                </a:solidFill>
                <a:latin typeface="Times New Roman" pitchFamily="18" charset="0"/>
              </a:rPr>
              <a:t>  </a:t>
            </a:r>
            <a:r>
              <a:rPr lang="da-DK" altLang="da-DK" b="1" dirty="0">
                <a:solidFill>
                  <a:srgbClr val="000066"/>
                </a:solidFill>
                <a:latin typeface="Times New Roman" pitchFamily="18" charset="0"/>
              </a:rPr>
              <a:t>=  </a:t>
            </a:r>
            <a:r>
              <a:rPr lang="da-DK" altLang="da-DK" b="1" i="1" dirty="0" smtClean="0">
                <a:solidFill>
                  <a:srgbClr val="000066"/>
                </a:solidFill>
                <a:latin typeface="Times New Roman" pitchFamily="18" charset="0"/>
              </a:rPr>
              <a:t>x</a:t>
            </a:r>
            <a:r>
              <a:rPr lang="da-DK" altLang="da-DK" b="1" i="1" baseline="-25000" dirty="0" smtClean="0">
                <a:solidFill>
                  <a:srgbClr val="000066"/>
                </a:solidFill>
                <a:latin typeface="Times New Roman" pitchFamily="18" charset="0"/>
              </a:rPr>
              <a:t>n</a:t>
            </a:r>
            <a:r>
              <a:rPr lang="da-DK" altLang="da-DK" b="1" baseline="30000" dirty="0" smtClean="0">
                <a:solidFill>
                  <a:srgbClr val="000066"/>
                </a:solidFill>
                <a:latin typeface="Times New Roman" pitchFamily="18" charset="0"/>
              </a:rPr>
              <a:t>2</a:t>
            </a:r>
            <a:r>
              <a:rPr lang="da-DK" altLang="da-DK" b="1" i="1" dirty="0" smtClean="0">
                <a:solidFill>
                  <a:srgbClr val="000066"/>
                </a:solidFill>
                <a:latin typeface="Times New Roman" pitchFamily="18" charset="0"/>
              </a:rPr>
              <a:t> </a:t>
            </a:r>
            <a:r>
              <a:rPr lang="da-DK" altLang="da-DK" b="1" i="1" dirty="0">
                <a:solidFill>
                  <a:srgbClr val="000066"/>
                </a:solidFill>
                <a:latin typeface="Times New Roman" pitchFamily="18" charset="0"/>
                <a:sym typeface="Symbol" pitchFamily="18" charset="2"/>
              </a:rPr>
              <a:t></a:t>
            </a:r>
            <a:r>
              <a:rPr lang="da-DK" altLang="da-DK" b="1" i="1" dirty="0">
                <a:solidFill>
                  <a:srgbClr val="000066"/>
                </a:solidFill>
                <a:latin typeface="Times New Roman" pitchFamily="18" charset="0"/>
              </a:rPr>
              <a:t> </a:t>
            </a:r>
            <a:r>
              <a:rPr lang="da-DK" altLang="da-DK" b="1" i="1" dirty="0" smtClean="0">
                <a:solidFill>
                  <a:srgbClr val="000066"/>
                </a:solidFill>
                <a:latin typeface="Times New Roman" pitchFamily="18" charset="0"/>
              </a:rPr>
              <a:t>y</a:t>
            </a:r>
            <a:r>
              <a:rPr lang="da-DK" altLang="da-DK" b="1" i="1" baseline="-25000" dirty="0" smtClean="0">
                <a:solidFill>
                  <a:srgbClr val="000066"/>
                </a:solidFill>
                <a:latin typeface="Times New Roman" pitchFamily="18" charset="0"/>
              </a:rPr>
              <a:t>n</a:t>
            </a:r>
            <a:r>
              <a:rPr lang="da-DK" altLang="da-DK" b="1" baseline="30000" dirty="0" smtClean="0">
                <a:solidFill>
                  <a:srgbClr val="000066"/>
                </a:solidFill>
                <a:latin typeface="Times New Roman" pitchFamily="18" charset="0"/>
              </a:rPr>
              <a:t>2</a:t>
            </a:r>
            <a:r>
              <a:rPr lang="da-DK" altLang="da-DK" b="1" dirty="0" smtClean="0">
                <a:solidFill>
                  <a:srgbClr val="000066"/>
                </a:solidFill>
                <a:latin typeface="Times New Roman" pitchFamily="18" charset="0"/>
              </a:rPr>
              <a:t> </a:t>
            </a:r>
            <a:r>
              <a:rPr lang="da-DK" altLang="da-DK" b="1" dirty="0">
                <a:solidFill>
                  <a:srgbClr val="000066"/>
                </a:solidFill>
                <a:latin typeface="Times New Roman" pitchFamily="18" charset="0"/>
                <a:sym typeface="Symbol" pitchFamily="18" charset="2"/>
              </a:rPr>
              <a:t>+</a:t>
            </a:r>
            <a:r>
              <a:rPr lang="da-DK" altLang="da-DK" b="1" dirty="0">
                <a:solidFill>
                  <a:srgbClr val="000066"/>
                </a:solidFill>
                <a:latin typeface="Times New Roman" pitchFamily="18" charset="0"/>
              </a:rPr>
              <a:t> </a:t>
            </a:r>
            <a:r>
              <a:rPr lang="da-DK" altLang="da-DK" b="1" i="1" dirty="0" smtClean="0">
                <a:solidFill>
                  <a:srgbClr val="0000FF"/>
                </a:solidFill>
                <a:latin typeface="Times New Roman" pitchFamily="18" charset="0"/>
              </a:rPr>
              <a:t>0</a:t>
            </a:r>
            <a:endParaRPr lang="da-DK" altLang="da-DK" b="1" dirty="0">
              <a:solidFill>
                <a:srgbClr val="0000FF"/>
              </a:solidFill>
              <a:latin typeface="Times New Roman" pitchFamily="18" charset="0"/>
            </a:endParaRPr>
          </a:p>
          <a:p>
            <a:pPr eaLnBrk="1" hangingPunct="1">
              <a:spcBef>
                <a:spcPts val="1200"/>
              </a:spcBef>
            </a:pPr>
            <a:r>
              <a:rPr lang="da-DK" altLang="da-DK" b="1" i="1" dirty="0" smtClean="0">
                <a:solidFill>
                  <a:srgbClr val="000066"/>
                </a:solidFill>
                <a:latin typeface="Times New Roman" pitchFamily="18" charset="0"/>
              </a:rPr>
              <a:t>y</a:t>
            </a:r>
            <a:r>
              <a:rPr lang="da-DK" altLang="da-DK" b="1" i="1" baseline="-25000" dirty="0" smtClean="0">
                <a:solidFill>
                  <a:srgbClr val="000066"/>
                </a:solidFill>
                <a:latin typeface="Times New Roman" pitchFamily="18" charset="0"/>
              </a:rPr>
              <a:t>n</a:t>
            </a:r>
            <a:r>
              <a:rPr lang="da-DK" altLang="da-DK" b="1" baseline="-25000" dirty="0" smtClean="0">
                <a:solidFill>
                  <a:srgbClr val="000066"/>
                </a:solidFill>
                <a:latin typeface="Times New Roman" pitchFamily="18" charset="0"/>
              </a:rPr>
              <a:t>+1</a:t>
            </a:r>
            <a:r>
              <a:rPr lang="da-DK" altLang="da-DK" b="1" dirty="0" smtClean="0">
                <a:solidFill>
                  <a:srgbClr val="000066"/>
                </a:solidFill>
                <a:latin typeface="Times New Roman" pitchFamily="18" charset="0"/>
              </a:rPr>
              <a:t>  </a:t>
            </a:r>
            <a:r>
              <a:rPr lang="da-DK" altLang="da-DK" b="1" dirty="0">
                <a:solidFill>
                  <a:srgbClr val="000066"/>
                </a:solidFill>
                <a:latin typeface="Times New Roman" pitchFamily="18" charset="0"/>
              </a:rPr>
              <a:t>=  2 </a:t>
            </a:r>
            <a:r>
              <a:rPr lang="da-DK" altLang="da-DK" b="1" dirty="0">
                <a:solidFill>
                  <a:srgbClr val="000066"/>
                </a:solidFill>
                <a:latin typeface="Times New Roman" pitchFamily="18" charset="0"/>
                <a:sym typeface="Symbol" pitchFamily="18" charset="2"/>
              </a:rPr>
              <a:t> </a:t>
            </a:r>
            <a:r>
              <a:rPr lang="da-DK" altLang="da-DK" b="1" i="1" dirty="0" err="1" smtClean="0">
                <a:solidFill>
                  <a:srgbClr val="000066"/>
                </a:solidFill>
                <a:latin typeface="Times New Roman" pitchFamily="18" charset="0"/>
              </a:rPr>
              <a:t>x</a:t>
            </a:r>
            <a:r>
              <a:rPr lang="da-DK" altLang="da-DK" b="1" i="1" baseline="-25000" dirty="0" err="1" smtClean="0">
                <a:solidFill>
                  <a:srgbClr val="000066"/>
                </a:solidFill>
                <a:latin typeface="Times New Roman" pitchFamily="18" charset="0"/>
              </a:rPr>
              <a:t>n</a:t>
            </a:r>
            <a:r>
              <a:rPr lang="da-DK" altLang="da-DK" b="1" i="1" dirty="0" smtClean="0">
                <a:solidFill>
                  <a:srgbClr val="000066"/>
                </a:solidFill>
                <a:latin typeface="Times New Roman" pitchFamily="18" charset="0"/>
              </a:rPr>
              <a:t> </a:t>
            </a:r>
            <a:r>
              <a:rPr lang="da-DK" altLang="da-DK" b="1" dirty="0">
                <a:solidFill>
                  <a:srgbClr val="000066"/>
                </a:solidFill>
                <a:sym typeface="Symbol" pitchFamily="18" charset="2"/>
              </a:rPr>
              <a:t></a:t>
            </a:r>
            <a:r>
              <a:rPr lang="da-DK" altLang="da-DK" b="1" i="1" dirty="0">
                <a:solidFill>
                  <a:srgbClr val="000066"/>
                </a:solidFill>
                <a:latin typeface="Times New Roman" pitchFamily="18" charset="0"/>
              </a:rPr>
              <a:t> </a:t>
            </a:r>
            <a:r>
              <a:rPr lang="da-DK" altLang="da-DK" b="1" i="1" dirty="0" err="1" smtClean="0">
                <a:solidFill>
                  <a:srgbClr val="000066"/>
                </a:solidFill>
                <a:latin typeface="Times New Roman" pitchFamily="18" charset="0"/>
              </a:rPr>
              <a:t>y</a:t>
            </a:r>
            <a:r>
              <a:rPr lang="da-DK" altLang="da-DK" b="1" i="1" baseline="-25000" dirty="0" err="1" smtClean="0">
                <a:solidFill>
                  <a:srgbClr val="000066"/>
                </a:solidFill>
                <a:latin typeface="Times New Roman" pitchFamily="18" charset="0"/>
              </a:rPr>
              <a:t>n</a:t>
            </a:r>
            <a:r>
              <a:rPr lang="da-DK" altLang="da-DK" b="1" dirty="0" smtClean="0">
                <a:solidFill>
                  <a:srgbClr val="000066"/>
                </a:solidFill>
                <a:latin typeface="Times New Roman" pitchFamily="18" charset="0"/>
              </a:rPr>
              <a:t> </a:t>
            </a:r>
            <a:r>
              <a:rPr lang="da-DK" altLang="da-DK" b="1" dirty="0">
                <a:solidFill>
                  <a:srgbClr val="000066"/>
                </a:solidFill>
                <a:latin typeface="Times New Roman" pitchFamily="18" charset="0"/>
                <a:sym typeface="Symbol" pitchFamily="18" charset="2"/>
              </a:rPr>
              <a:t>+</a:t>
            </a:r>
            <a:r>
              <a:rPr lang="da-DK" altLang="da-DK" b="1" dirty="0">
                <a:solidFill>
                  <a:srgbClr val="000066"/>
                </a:solidFill>
                <a:latin typeface="Times New Roman" pitchFamily="18" charset="0"/>
              </a:rPr>
              <a:t> </a:t>
            </a:r>
            <a:r>
              <a:rPr lang="da-DK" altLang="da-DK" b="1" i="1" dirty="0" smtClean="0">
                <a:solidFill>
                  <a:srgbClr val="0000FF"/>
                </a:solidFill>
                <a:latin typeface="Times New Roman" pitchFamily="18" charset="0"/>
              </a:rPr>
              <a:t>1</a:t>
            </a:r>
            <a:endParaRPr lang="da-DK" altLang="da-DK" b="1" dirty="0">
              <a:solidFill>
                <a:srgbClr val="0000FF"/>
              </a:solidFill>
              <a:latin typeface="Times New Roman" pitchFamily="18" charset="0"/>
            </a:endParaRPr>
          </a:p>
        </p:txBody>
      </p:sp>
      <p:sp>
        <p:nvSpPr>
          <p:cNvPr id="424976" name="Text Box 16"/>
          <p:cNvSpPr txBox="1">
            <a:spLocks noChangeArrowheads="1"/>
          </p:cNvSpPr>
          <p:nvPr/>
        </p:nvSpPr>
        <p:spPr bwMode="auto">
          <a:xfrm>
            <a:off x="5851256" y="2744753"/>
            <a:ext cx="2609175" cy="3193485"/>
          </a:xfrm>
          <a:prstGeom prst="rect">
            <a:avLst/>
          </a:prstGeom>
          <a:solidFill>
            <a:srgbClr val="FFFFCC"/>
          </a:solidFill>
          <a:ln w="28575">
            <a:solidFill>
              <a:srgbClr val="0000FF"/>
            </a:solidFill>
          </a:ln>
          <a:extLst/>
        </p:spPr>
        <p:txBody>
          <a:bodyPr wrap="square" lIns="216000" tIns="144000" rIns="90000" bIns="46800">
            <a:spAutoFit/>
          </a:bodyPr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da-DK" altLang="da-DK" b="1" dirty="0">
                <a:latin typeface="Times New Roman" pitchFamily="18" charset="0"/>
              </a:rPr>
              <a:t>(</a:t>
            </a:r>
            <a:r>
              <a:rPr lang="da-DK" altLang="da-DK" b="1" i="1" dirty="0" smtClean="0">
                <a:latin typeface="Times New Roman" pitchFamily="18" charset="0"/>
              </a:rPr>
              <a:t>x</a:t>
            </a:r>
            <a:r>
              <a:rPr lang="da-DK" altLang="da-DK" b="1" baseline="-25000" dirty="0" smtClean="0">
                <a:latin typeface="Times New Roman" pitchFamily="18" charset="0"/>
              </a:rPr>
              <a:t>0</a:t>
            </a:r>
            <a:r>
              <a:rPr lang="da-DK" altLang="da-DK" b="1" dirty="0" smtClean="0">
                <a:latin typeface="Times New Roman" pitchFamily="18" charset="0"/>
              </a:rPr>
              <a:t>, </a:t>
            </a:r>
            <a:r>
              <a:rPr lang="da-DK" altLang="da-DK" b="1" i="1" dirty="0" smtClean="0">
                <a:latin typeface="Times New Roman" pitchFamily="18" charset="0"/>
              </a:rPr>
              <a:t>y</a:t>
            </a:r>
            <a:r>
              <a:rPr lang="da-DK" altLang="da-DK" b="1" baseline="-25000" dirty="0" smtClean="0">
                <a:latin typeface="Times New Roman" pitchFamily="18" charset="0"/>
              </a:rPr>
              <a:t>0</a:t>
            </a:r>
            <a:r>
              <a:rPr lang="da-DK" altLang="da-DK" b="1" dirty="0" smtClean="0">
                <a:latin typeface="Times New Roman" pitchFamily="18" charset="0"/>
              </a:rPr>
              <a:t>)  </a:t>
            </a:r>
            <a:r>
              <a:rPr lang="da-DK" altLang="da-DK" b="1" dirty="0">
                <a:latin typeface="Times New Roman" pitchFamily="18" charset="0"/>
              </a:rPr>
              <a:t>=  (0, </a:t>
            </a:r>
            <a:r>
              <a:rPr lang="da-DK" altLang="da-DK" b="1" dirty="0" smtClean="0">
                <a:latin typeface="Times New Roman" pitchFamily="18" charset="0"/>
              </a:rPr>
              <a:t>0)</a:t>
            </a:r>
            <a:endParaRPr lang="da-DK" altLang="da-DK" b="1" dirty="0">
              <a:latin typeface="Times New Roman" pitchFamily="18" charset="0"/>
            </a:endParaRPr>
          </a:p>
          <a:p>
            <a:pPr eaLnBrk="1" hangingPunct="1">
              <a:spcBef>
                <a:spcPts val="600"/>
              </a:spcBef>
            </a:pPr>
            <a:r>
              <a:rPr lang="da-DK" altLang="da-DK" b="1" dirty="0" smtClean="0">
                <a:latin typeface="Times New Roman" pitchFamily="18" charset="0"/>
              </a:rPr>
              <a:t>(</a:t>
            </a:r>
            <a:r>
              <a:rPr lang="da-DK" altLang="da-DK" b="1" i="1" dirty="0">
                <a:latin typeface="Times New Roman" pitchFamily="18" charset="0"/>
              </a:rPr>
              <a:t>x</a:t>
            </a:r>
            <a:r>
              <a:rPr lang="da-DK" altLang="da-DK" b="1" baseline="-25000" dirty="0">
                <a:latin typeface="Times New Roman" pitchFamily="18" charset="0"/>
              </a:rPr>
              <a:t>1</a:t>
            </a:r>
            <a:r>
              <a:rPr lang="da-DK" altLang="da-DK" b="1" dirty="0">
                <a:latin typeface="Times New Roman" pitchFamily="18" charset="0"/>
              </a:rPr>
              <a:t>, </a:t>
            </a:r>
            <a:r>
              <a:rPr lang="da-DK" altLang="da-DK" b="1" i="1" dirty="0">
                <a:latin typeface="Times New Roman" pitchFamily="18" charset="0"/>
              </a:rPr>
              <a:t>y</a:t>
            </a:r>
            <a:r>
              <a:rPr lang="da-DK" altLang="da-DK" b="1" baseline="-25000" dirty="0">
                <a:latin typeface="Times New Roman" pitchFamily="18" charset="0"/>
              </a:rPr>
              <a:t>1</a:t>
            </a:r>
            <a:r>
              <a:rPr lang="da-DK" altLang="da-DK" b="1" dirty="0">
                <a:latin typeface="Times New Roman" pitchFamily="18" charset="0"/>
              </a:rPr>
              <a:t>)  =  (0, 1)</a:t>
            </a:r>
          </a:p>
          <a:p>
            <a:pPr eaLnBrk="1" hangingPunct="1">
              <a:spcBef>
                <a:spcPts val="600"/>
              </a:spcBef>
            </a:pPr>
            <a:r>
              <a:rPr lang="da-DK" altLang="da-DK" b="1" dirty="0" smtClean="0">
                <a:latin typeface="Times New Roman" pitchFamily="18" charset="0"/>
              </a:rPr>
              <a:t>(</a:t>
            </a:r>
            <a:r>
              <a:rPr lang="da-DK" altLang="da-DK" b="1" i="1" dirty="0" smtClean="0">
                <a:latin typeface="Times New Roman" pitchFamily="18" charset="0"/>
              </a:rPr>
              <a:t>x</a:t>
            </a:r>
            <a:r>
              <a:rPr lang="da-DK" altLang="da-DK" b="1" baseline="-25000" dirty="0" smtClean="0">
                <a:latin typeface="Times New Roman" pitchFamily="18" charset="0"/>
              </a:rPr>
              <a:t>2</a:t>
            </a:r>
            <a:r>
              <a:rPr lang="da-DK" altLang="da-DK" b="1" dirty="0" smtClean="0">
                <a:latin typeface="Times New Roman" pitchFamily="18" charset="0"/>
              </a:rPr>
              <a:t>, </a:t>
            </a:r>
            <a:r>
              <a:rPr lang="da-DK" altLang="da-DK" b="1" i="1" dirty="0" smtClean="0">
                <a:latin typeface="Times New Roman" pitchFamily="18" charset="0"/>
              </a:rPr>
              <a:t>y</a:t>
            </a:r>
            <a:r>
              <a:rPr lang="da-DK" altLang="da-DK" b="1" baseline="-25000" dirty="0" smtClean="0">
                <a:latin typeface="Times New Roman" pitchFamily="18" charset="0"/>
              </a:rPr>
              <a:t>2</a:t>
            </a:r>
            <a:r>
              <a:rPr lang="da-DK" altLang="da-DK" b="1" dirty="0" smtClean="0">
                <a:latin typeface="Times New Roman" pitchFamily="18" charset="0"/>
              </a:rPr>
              <a:t>)  </a:t>
            </a:r>
            <a:r>
              <a:rPr lang="da-DK" altLang="da-DK" b="1" dirty="0">
                <a:latin typeface="Times New Roman" pitchFamily="18" charset="0"/>
              </a:rPr>
              <a:t>=  (-1, 1)</a:t>
            </a:r>
          </a:p>
          <a:p>
            <a:pPr eaLnBrk="1" hangingPunct="1">
              <a:spcBef>
                <a:spcPts val="600"/>
              </a:spcBef>
            </a:pPr>
            <a:r>
              <a:rPr lang="da-DK" altLang="da-DK" b="1" dirty="0">
                <a:latin typeface="Times New Roman" pitchFamily="18" charset="0"/>
              </a:rPr>
              <a:t>(</a:t>
            </a:r>
            <a:r>
              <a:rPr lang="da-DK" altLang="da-DK" b="1" i="1" dirty="0" smtClean="0">
                <a:latin typeface="Times New Roman" pitchFamily="18" charset="0"/>
              </a:rPr>
              <a:t>x</a:t>
            </a:r>
            <a:r>
              <a:rPr lang="da-DK" altLang="da-DK" b="1" baseline="-25000" dirty="0" smtClean="0">
                <a:latin typeface="Times New Roman" pitchFamily="18" charset="0"/>
              </a:rPr>
              <a:t>3</a:t>
            </a:r>
            <a:r>
              <a:rPr lang="da-DK" altLang="da-DK" b="1" dirty="0" smtClean="0">
                <a:latin typeface="Times New Roman" pitchFamily="18" charset="0"/>
              </a:rPr>
              <a:t>, </a:t>
            </a:r>
            <a:r>
              <a:rPr lang="da-DK" altLang="da-DK" b="1" i="1" dirty="0" smtClean="0">
                <a:latin typeface="Times New Roman" pitchFamily="18" charset="0"/>
              </a:rPr>
              <a:t>y</a:t>
            </a:r>
            <a:r>
              <a:rPr lang="da-DK" altLang="da-DK" b="1" baseline="-25000" dirty="0" smtClean="0">
                <a:latin typeface="Times New Roman" pitchFamily="18" charset="0"/>
              </a:rPr>
              <a:t>3</a:t>
            </a:r>
            <a:r>
              <a:rPr lang="da-DK" altLang="da-DK" b="1" dirty="0" smtClean="0">
                <a:latin typeface="Times New Roman" pitchFamily="18" charset="0"/>
              </a:rPr>
              <a:t>)  </a:t>
            </a:r>
            <a:r>
              <a:rPr lang="da-DK" altLang="da-DK" b="1" dirty="0">
                <a:latin typeface="Times New Roman" pitchFamily="18" charset="0"/>
              </a:rPr>
              <a:t>=  (0, -1)</a:t>
            </a:r>
          </a:p>
          <a:p>
            <a:pPr eaLnBrk="1" hangingPunct="1">
              <a:spcBef>
                <a:spcPts val="600"/>
              </a:spcBef>
            </a:pPr>
            <a:r>
              <a:rPr lang="da-DK" altLang="da-DK" b="1" dirty="0">
                <a:latin typeface="Times New Roman" pitchFamily="18" charset="0"/>
              </a:rPr>
              <a:t>(</a:t>
            </a:r>
            <a:r>
              <a:rPr lang="da-DK" altLang="da-DK" b="1" i="1" dirty="0" smtClean="0">
                <a:latin typeface="Times New Roman" pitchFamily="18" charset="0"/>
              </a:rPr>
              <a:t>x</a:t>
            </a:r>
            <a:r>
              <a:rPr lang="da-DK" altLang="da-DK" b="1" baseline="-25000" dirty="0" smtClean="0">
                <a:latin typeface="Times New Roman" pitchFamily="18" charset="0"/>
              </a:rPr>
              <a:t>4</a:t>
            </a:r>
            <a:r>
              <a:rPr lang="da-DK" altLang="da-DK" b="1" dirty="0" smtClean="0">
                <a:latin typeface="Times New Roman" pitchFamily="18" charset="0"/>
              </a:rPr>
              <a:t>, </a:t>
            </a:r>
            <a:r>
              <a:rPr lang="da-DK" altLang="da-DK" b="1" i="1" dirty="0" smtClean="0">
                <a:latin typeface="Times New Roman" pitchFamily="18" charset="0"/>
              </a:rPr>
              <a:t>y</a:t>
            </a:r>
            <a:r>
              <a:rPr lang="da-DK" altLang="da-DK" b="1" baseline="-25000" dirty="0" smtClean="0">
                <a:latin typeface="Times New Roman" pitchFamily="18" charset="0"/>
              </a:rPr>
              <a:t>4</a:t>
            </a:r>
            <a:r>
              <a:rPr lang="da-DK" altLang="da-DK" b="1" dirty="0" smtClean="0">
                <a:latin typeface="Times New Roman" pitchFamily="18" charset="0"/>
              </a:rPr>
              <a:t>)  </a:t>
            </a:r>
            <a:r>
              <a:rPr lang="da-DK" altLang="da-DK" b="1" dirty="0">
                <a:latin typeface="Times New Roman" pitchFamily="18" charset="0"/>
              </a:rPr>
              <a:t>=  (-1, 1)</a:t>
            </a:r>
          </a:p>
          <a:p>
            <a:pPr eaLnBrk="1" hangingPunct="1">
              <a:spcBef>
                <a:spcPts val="600"/>
              </a:spcBef>
            </a:pPr>
            <a:r>
              <a:rPr lang="da-DK" altLang="da-DK" b="1" dirty="0">
                <a:latin typeface="Times New Roman" pitchFamily="18" charset="0"/>
              </a:rPr>
              <a:t>(</a:t>
            </a:r>
            <a:r>
              <a:rPr lang="da-DK" altLang="da-DK" b="1" i="1" dirty="0" smtClean="0">
                <a:latin typeface="Times New Roman" pitchFamily="18" charset="0"/>
              </a:rPr>
              <a:t>x</a:t>
            </a:r>
            <a:r>
              <a:rPr lang="da-DK" altLang="da-DK" b="1" baseline="-25000" dirty="0" smtClean="0">
                <a:latin typeface="Times New Roman" pitchFamily="18" charset="0"/>
              </a:rPr>
              <a:t>5</a:t>
            </a:r>
            <a:r>
              <a:rPr lang="da-DK" altLang="da-DK" b="1" dirty="0" smtClean="0">
                <a:latin typeface="Times New Roman" pitchFamily="18" charset="0"/>
              </a:rPr>
              <a:t>, </a:t>
            </a:r>
            <a:r>
              <a:rPr lang="da-DK" altLang="da-DK" b="1" i="1" dirty="0" smtClean="0">
                <a:latin typeface="Times New Roman" pitchFamily="18" charset="0"/>
              </a:rPr>
              <a:t>y</a:t>
            </a:r>
            <a:r>
              <a:rPr lang="da-DK" altLang="da-DK" b="1" baseline="-25000" dirty="0" smtClean="0">
                <a:latin typeface="Times New Roman" pitchFamily="18" charset="0"/>
              </a:rPr>
              <a:t>5</a:t>
            </a:r>
            <a:r>
              <a:rPr lang="da-DK" altLang="da-DK" b="1" dirty="0" smtClean="0">
                <a:latin typeface="Times New Roman" pitchFamily="18" charset="0"/>
              </a:rPr>
              <a:t>)  </a:t>
            </a:r>
            <a:r>
              <a:rPr lang="da-DK" altLang="da-DK" b="1" dirty="0">
                <a:latin typeface="Times New Roman" pitchFamily="18" charset="0"/>
              </a:rPr>
              <a:t>=  (0, -1)</a:t>
            </a:r>
          </a:p>
          <a:p>
            <a:pPr eaLnBrk="1" hangingPunct="1">
              <a:spcBef>
                <a:spcPts val="600"/>
              </a:spcBef>
            </a:pPr>
            <a:r>
              <a:rPr lang="da-DK" altLang="da-DK" b="1" dirty="0">
                <a:latin typeface="Times New Roman" pitchFamily="18" charset="0"/>
              </a:rPr>
              <a:t>(</a:t>
            </a:r>
            <a:r>
              <a:rPr lang="da-DK" altLang="da-DK" b="1" i="1" dirty="0" smtClean="0">
                <a:latin typeface="Times New Roman" pitchFamily="18" charset="0"/>
              </a:rPr>
              <a:t>x</a:t>
            </a:r>
            <a:r>
              <a:rPr lang="da-DK" altLang="da-DK" b="1" baseline="-25000" dirty="0" smtClean="0">
                <a:latin typeface="Times New Roman" pitchFamily="18" charset="0"/>
              </a:rPr>
              <a:t>6</a:t>
            </a:r>
            <a:r>
              <a:rPr lang="da-DK" altLang="da-DK" b="1" dirty="0" smtClean="0">
                <a:latin typeface="Times New Roman" pitchFamily="18" charset="0"/>
              </a:rPr>
              <a:t>, </a:t>
            </a:r>
            <a:r>
              <a:rPr lang="da-DK" altLang="da-DK" b="1" i="1" dirty="0" smtClean="0">
                <a:latin typeface="Times New Roman" pitchFamily="18" charset="0"/>
              </a:rPr>
              <a:t>y</a:t>
            </a:r>
            <a:r>
              <a:rPr lang="da-DK" altLang="da-DK" b="1" baseline="-25000" dirty="0" smtClean="0">
                <a:latin typeface="Times New Roman" pitchFamily="18" charset="0"/>
              </a:rPr>
              <a:t>6</a:t>
            </a:r>
            <a:r>
              <a:rPr lang="da-DK" altLang="da-DK" b="1" dirty="0" smtClean="0">
                <a:latin typeface="Times New Roman" pitchFamily="18" charset="0"/>
              </a:rPr>
              <a:t>)  </a:t>
            </a:r>
            <a:r>
              <a:rPr lang="da-DK" altLang="da-DK" b="1" dirty="0">
                <a:latin typeface="Times New Roman" pitchFamily="18" charset="0"/>
              </a:rPr>
              <a:t>=  </a:t>
            </a:r>
            <a:r>
              <a:rPr lang="da-DK" altLang="da-DK" b="1" dirty="0" smtClean="0">
                <a:latin typeface="Times New Roman" pitchFamily="18" charset="0"/>
              </a:rPr>
              <a:t>(-1, 1)</a:t>
            </a:r>
          </a:p>
          <a:p>
            <a:pPr eaLnBrk="1" hangingPunct="1">
              <a:spcBef>
                <a:spcPts val="600"/>
              </a:spcBef>
            </a:pPr>
            <a:r>
              <a:rPr lang="da-DK" altLang="da-DK" b="1" dirty="0" smtClean="0">
                <a:latin typeface="Times New Roman" pitchFamily="18" charset="0"/>
              </a:rPr>
              <a:t>…</a:t>
            </a:r>
            <a:endParaRPr lang="da-DK" altLang="da-DK" b="1" dirty="0">
              <a:latin typeface="Times New Roman" pitchFamily="18" charset="0"/>
            </a:endParaRPr>
          </a:p>
        </p:txBody>
      </p:sp>
      <p:sp>
        <p:nvSpPr>
          <p:cNvPr id="21518" name="Line 17"/>
          <p:cNvSpPr>
            <a:spLocks noChangeShapeType="1"/>
          </p:cNvSpPr>
          <p:nvPr/>
        </p:nvSpPr>
        <p:spPr bwMode="auto">
          <a:xfrm>
            <a:off x="3492327" y="3498392"/>
            <a:ext cx="0" cy="144463"/>
          </a:xfrm>
          <a:prstGeom prst="line">
            <a:avLst/>
          </a:prstGeom>
          <a:noFill/>
          <a:ln w="9525">
            <a:noFill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/>
          <a:lstStyle/>
          <a:p>
            <a:endParaRPr lang="da-DK"/>
          </a:p>
        </p:txBody>
      </p:sp>
      <p:sp>
        <p:nvSpPr>
          <p:cNvPr id="28" name="Oval 23"/>
          <p:cNvSpPr>
            <a:spLocks noChangeArrowheads="1"/>
          </p:cNvSpPr>
          <p:nvPr/>
        </p:nvSpPr>
        <p:spPr bwMode="auto">
          <a:xfrm>
            <a:off x="1752599" y="2679908"/>
            <a:ext cx="144463" cy="144463"/>
          </a:xfrm>
          <a:prstGeom prst="ellipse">
            <a:avLst/>
          </a:prstGeom>
          <a:solidFill>
            <a:srgbClr val="0000FF"/>
          </a:solidFill>
          <a:ln w="9525">
            <a:noFill/>
            <a:round/>
            <a:headEnd/>
            <a:tailEnd/>
          </a:ln>
        </p:spPr>
        <p:txBody>
          <a:bodyPr wrap="none" lIns="90000" tIns="46800" rIns="90000" bIns="46800" anchor="ctr"/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da-DK"/>
          </a:p>
        </p:txBody>
      </p:sp>
      <p:sp>
        <p:nvSpPr>
          <p:cNvPr id="29" name="Oval 23"/>
          <p:cNvSpPr>
            <a:spLocks noChangeArrowheads="1"/>
          </p:cNvSpPr>
          <p:nvPr/>
        </p:nvSpPr>
        <p:spPr bwMode="auto">
          <a:xfrm>
            <a:off x="2555329" y="4362612"/>
            <a:ext cx="144463" cy="144463"/>
          </a:xfrm>
          <a:prstGeom prst="ellipse">
            <a:avLst/>
          </a:prstGeom>
          <a:solidFill>
            <a:srgbClr val="0000FF"/>
          </a:solidFill>
          <a:ln w="9525">
            <a:noFill/>
            <a:round/>
            <a:headEnd/>
            <a:tailEnd/>
          </a:ln>
        </p:spPr>
        <p:txBody>
          <a:bodyPr wrap="none" lIns="90000" tIns="46800" rIns="90000" bIns="46800" anchor="ctr"/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da-DK"/>
          </a:p>
        </p:txBody>
      </p:sp>
      <p:sp>
        <p:nvSpPr>
          <p:cNvPr id="31" name="Oval 23"/>
          <p:cNvSpPr>
            <a:spLocks noChangeArrowheads="1"/>
          </p:cNvSpPr>
          <p:nvPr/>
        </p:nvSpPr>
        <p:spPr bwMode="auto">
          <a:xfrm>
            <a:off x="1763241" y="2672521"/>
            <a:ext cx="144463" cy="144463"/>
          </a:xfrm>
          <a:prstGeom prst="ellipse">
            <a:avLst/>
          </a:prstGeom>
          <a:solidFill>
            <a:srgbClr val="0000FF"/>
          </a:solidFill>
          <a:ln w="9525">
            <a:noFill/>
            <a:round/>
            <a:headEnd/>
            <a:tailEnd/>
          </a:ln>
        </p:spPr>
        <p:txBody>
          <a:bodyPr wrap="none" lIns="90000" tIns="46800" rIns="90000" bIns="46800" anchor="ctr"/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da-DK"/>
          </a:p>
        </p:txBody>
      </p:sp>
      <p:sp>
        <p:nvSpPr>
          <p:cNvPr id="33" name="Oval 23"/>
          <p:cNvSpPr>
            <a:spLocks noChangeArrowheads="1"/>
          </p:cNvSpPr>
          <p:nvPr/>
        </p:nvSpPr>
        <p:spPr bwMode="auto">
          <a:xfrm>
            <a:off x="2555329" y="4364863"/>
            <a:ext cx="144463" cy="144463"/>
          </a:xfrm>
          <a:prstGeom prst="ellipse">
            <a:avLst/>
          </a:prstGeom>
          <a:solidFill>
            <a:srgbClr val="0000FF"/>
          </a:solidFill>
          <a:ln w="9525">
            <a:noFill/>
            <a:round/>
            <a:headEnd/>
            <a:tailEnd/>
          </a:ln>
        </p:spPr>
        <p:txBody>
          <a:bodyPr wrap="none" lIns="90000" tIns="46800" rIns="90000" bIns="46800" anchor="ctr"/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da-DK"/>
          </a:p>
        </p:txBody>
      </p:sp>
      <p:sp>
        <p:nvSpPr>
          <p:cNvPr id="23" name="Oval 23"/>
          <p:cNvSpPr>
            <a:spLocks noChangeArrowheads="1"/>
          </p:cNvSpPr>
          <p:nvPr/>
        </p:nvSpPr>
        <p:spPr bwMode="auto">
          <a:xfrm>
            <a:off x="1763241" y="2672520"/>
            <a:ext cx="144463" cy="144463"/>
          </a:xfrm>
          <a:prstGeom prst="ellipse">
            <a:avLst/>
          </a:prstGeom>
          <a:solidFill>
            <a:srgbClr val="0000FF"/>
          </a:solidFill>
          <a:ln w="9525">
            <a:noFill/>
            <a:round/>
            <a:headEnd/>
            <a:tailEnd/>
          </a:ln>
        </p:spPr>
        <p:txBody>
          <a:bodyPr wrap="none" lIns="90000" tIns="46800" rIns="90000" bIns="46800" anchor="ctr"/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da-DK"/>
          </a:p>
        </p:txBody>
      </p:sp>
      <p:sp>
        <p:nvSpPr>
          <p:cNvPr id="24" name="Oval 23"/>
          <p:cNvSpPr>
            <a:spLocks noChangeArrowheads="1"/>
          </p:cNvSpPr>
          <p:nvPr/>
        </p:nvSpPr>
        <p:spPr bwMode="auto">
          <a:xfrm>
            <a:off x="2549862" y="3497598"/>
            <a:ext cx="144463" cy="144463"/>
          </a:xfrm>
          <a:prstGeom prst="ellipse">
            <a:avLst/>
          </a:prstGeom>
          <a:solidFill>
            <a:srgbClr val="0000FF"/>
          </a:solidFill>
          <a:ln w="9525">
            <a:noFill/>
            <a:round/>
            <a:headEnd/>
            <a:tailEnd/>
          </a:ln>
        </p:spPr>
        <p:txBody>
          <a:bodyPr wrap="none" lIns="90000" tIns="46800" rIns="90000" bIns="46800" anchor="ctr"/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da-DK"/>
          </a:p>
        </p:txBody>
      </p:sp>
      <p:sp>
        <p:nvSpPr>
          <p:cNvPr id="25" name="Oval 23"/>
          <p:cNvSpPr>
            <a:spLocks noChangeArrowheads="1"/>
          </p:cNvSpPr>
          <p:nvPr/>
        </p:nvSpPr>
        <p:spPr bwMode="auto">
          <a:xfrm>
            <a:off x="2555776" y="2687002"/>
            <a:ext cx="144463" cy="144463"/>
          </a:xfrm>
          <a:prstGeom prst="ellipse">
            <a:avLst/>
          </a:prstGeom>
          <a:solidFill>
            <a:srgbClr val="0000FF"/>
          </a:solidFill>
          <a:ln w="9525">
            <a:noFill/>
            <a:round/>
            <a:headEnd/>
            <a:tailEnd/>
          </a:ln>
        </p:spPr>
        <p:txBody>
          <a:bodyPr wrap="none" lIns="90000" tIns="46800" rIns="90000" bIns="46800" anchor="ctr"/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da-DK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A55395-2BED-4A30-9795-02A173C60FCF}" type="slidenum">
              <a:rPr lang="da-DK" altLang="da-DK" smtClean="0"/>
              <a:pPr/>
              <a:t>35</a:t>
            </a:fld>
            <a:endParaRPr lang="da-DK" altLang="da-DK" dirty="0"/>
          </a:p>
        </p:txBody>
      </p:sp>
      <p:sp>
        <p:nvSpPr>
          <p:cNvPr id="26" name="Text Box 13"/>
          <p:cNvSpPr txBox="1">
            <a:spLocks noChangeArrowheads="1"/>
          </p:cNvSpPr>
          <p:nvPr/>
        </p:nvSpPr>
        <p:spPr bwMode="auto">
          <a:xfrm>
            <a:off x="4643438" y="1410284"/>
            <a:ext cx="1079459" cy="1060254"/>
          </a:xfrm>
          <a:prstGeom prst="rect">
            <a:avLst/>
          </a:prstGeom>
          <a:solidFill>
            <a:srgbClr val="FFFFCC"/>
          </a:solidFill>
          <a:ln w="28575">
            <a:solidFill>
              <a:srgbClr val="0000FF"/>
            </a:solidFill>
          </a:ln>
          <a:extLst/>
        </p:spPr>
        <p:txBody>
          <a:bodyPr wrap="square" lIns="216000" tIns="144000" rIns="90000" bIns="144000">
            <a:spAutoFit/>
          </a:bodyPr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da-DK" altLang="da-DK" b="1" i="1" dirty="0" smtClean="0">
                <a:solidFill>
                  <a:srgbClr val="000066"/>
                </a:solidFill>
                <a:latin typeface="Times New Roman" pitchFamily="18" charset="0"/>
              </a:rPr>
              <a:t>x</a:t>
            </a:r>
            <a:r>
              <a:rPr lang="da-DK" altLang="da-DK" b="1" baseline="-25000" dirty="0" smtClean="0">
                <a:solidFill>
                  <a:srgbClr val="000066"/>
                </a:solidFill>
                <a:latin typeface="Times New Roman" pitchFamily="18" charset="0"/>
              </a:rPr>
              <a:t>0</a:t>
            </a:r>
            <a:r>
              <a:rPr lang="da-DK" altLang="da-DK" b="1" dirty="0" smtClean="0">
                <a:solidFill>
                  <a:srgbClr val="000066"/>
                </a:solidFill>
                <a:latin typeface="Times New Roman" pitchFamily="18" charset="0"/>
              </a:rPr>
              <a:t>  </a:t>
            </a:r>
            <a:r>
              <a:rPr lang="da-DK" altLang="da-DK" b="1" dirty="0">
                <a:solidFill>
                  <a:srgbClr val="000066"/>
                </a:solidFill>
                <a:latin typeface="Times New Roman" pitchFamily="18" charset="0"/>
              </a:rPr>
              <a:t>=  0</a:t>
            </a:r>
          </a:p>
          <a:p>
            <a:pPr eaLnBrk="1" hangingPunct="1">
              <a:spcBef>
                <a:spcPts val="1200"/>
              </a:spcBef>
            </a:pPr>
            <a:r>
              <a:rPr lang="da-DK" altLang="da-DK" b="1" i="1" dirty="0" smtClean="0">
                <a:solidFill>
                  <a:srgbClr val="000066"/>
                </a:solidFill>
                <a:latin typeface="Times New Roman" pitchFamily="18" charset="0"/>
              </a:rPr>
              <a:t>y</a:t>
            </a:r>
            <a:r>
              <a:rPr lang="da-DK" altLang="da-DK" b="1" baseline="-25000" dirty="0" smtClean="0">
                <a:solidFill>
                  <a:srgbClr val="000066"/>
                </a:solidFill>
                <a:latin typeface="Times New Roman" pitchFamily="18" charset="0"/>
              </a:rPr>
              <a:t>0</a:t>
            </a:r>
            <a:r>
              <a:rPr lang="da-DK" altLang="da-DK" b="1" dirty="0" smtClean="0">
                <a:solidFill>
                  <a:srgbClr val="000066"/>
                </a:solidFill>
                <a:latin typeface="Times New Roman" pitchFamily="18" charset="0"/>
              </a:rPr>
              <a:t>  </a:t>
            </a:r>
            <a:r>
              <a:rPr lang="da-DK" altLang="da-DK" b="1" dirty="0">
                <a:solidFill>
                  <a:srgbClr val="000066"/>
                </a:solidFill>
                <a:latin typeface="Times New Roman" pitchFamily="18" charset="0"/>
              </a:rPr>
              <a:t>=  </a:t>
            </a:r>
            <a:r>
              <a:rPr lang="da-DK" altLang="da-DK" b="1" dirty="0" smtClean="0">
                <a:solidFill>
                  <a:srgbClr val="000066"/>
                </a:solidFill>
                <a:latin typeface="Times New Roman" pitchFamily="18" charset="0"/>
              </a:rPr>
              <a:t>0</a:t>
            </a:r>
            <a:endParaRPr lang="da-DK" altLang="da-DK" b="1" dirty="0">
              <a:solidFill>
                <a:srgbClr val="000066"/>
              </a:solidFill>
              <a:latin typeface="Times New Roman" pitchFamily="18" charset="0"/>
            </a:endParaRPr>
          </a:p>
        </p:txBody>
      </p:sp>
      <p:sp>
        <p:nvSpPr>
          <p:cNvPr id="27" name="Rectangle 3"/>
          <p:cNvSpPr txBox="1">
            <a:spLocks noChangeArrowheads="1"/>
          </p:cNvSpPr>
          <p:nvPr/>
        </p:nvSpPr>
        <p:spPr bwMode="auto">
          <a:xfrm>
            <a:off x="5851256" y="1057220"/>
            <a:ext cx="719419" cy="3686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pitchFamily="-106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9pPr>
          </a:lstStyle>
          <a:p>
            <a:pPr marL="0" lvl="1" indent="0" eaLnBrk="1" hangingPunct="1">
              <a:buNone/>
            </a:pPr>
            <a:r>
              <a:rPr lang="da-DK" altLang="da-DK" sz="1600" kern="0" dirty="0" smtClean="0">
                <a:ea typeface="ＭＳ Ｐゴシック" pitchFamily="34" charset="-128"/>
              </a:rPr>
              <a:t>n ≥ 0</a:t>
            </a:r>
            <a:endParaRPr lang="da-DK" altLang="da-DK" sz="1600" kern="0" dirty="0">
              <a:ea typeface="ＭＳ Ｐゴシック" pitchFamily="34" charset="-128"/>
            </a:endParaRPr>
          </a:p>
        </p:txBody>
      </p:sp>
      <p:sp>
        <p:nvSpPr>
          <p:cNvPr id="30" name="Rectangle 3"/>
          <p:cNvSpPr txBox="1">
            <a:spLocks noChangeArrowheads="1"/>
          </p:cNvSpPr>
          <p:nvPr/>
        </p:nvSpPr>
        <p:spPr bwMode="auto">
          <a:xfrm>
            <a:off x="4643438" y="1052736"/>
            <a:ext cx="671870" cy="3628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pitchFamily="-106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9pPr>
          </a:lstStyle>
          <a:p>
            <a:pPr marL="0" lvl="1" indent="0" eaLnBrk="1" hangingPunct="1">
              <a:buNone/>
            </a:pPr>
            <a:r>
              <a:rPr lang="da-DK" altLang="da-DK" sz="1600" kern="0" dirty="0">
                <a:ea typeface="ＭＳ Ｐゴシック" pitchFamily="34" charset="-128"/>
              </a:rPr>
              <a:t>n</a:t>
            </a:r>
            <a:r>
              <a:rPr lang="da-DK" altLang="da-DK" sz="1600" kern="0" dirty="0" smtClean="0">
                <a:ea typeface="ＭＳ Ｐゴシック" pitchFamily="34" charset="-128"/>
              </a:rPr>
              <a:t> = 0</a:t>
            </a:r>
            <a:endParaRPr lang="da-DK" altLang="da-DK" sz="1600" kern="0" dirty="0">
              <a:ea typeface="ＭＳ Ｐゴシック" pitchFamily="34" charset="-128"/>
            </a:endParaRPr>
          </a:p>
        </p:txBody>
      </p:sp>
      <p:cxnSp>
        <p:nvCxnSpPr>
          <p:cNvPr id="4" name="Straight Arrow Connector 3"/>
          <p:cNvCxnSpPr/>
          <p:nvPr/>
        </p:nvCxnSpPr>
        <p:spPr bwMode="auto">
          <a:xfrm>
            <a:off x="1907704" y="2994460"/>
            <a:ext cx="586730" cy="1224136"/>
          </a:xfrm>
          <a:prstGeom prst="straightConnector1">
            <a:avLst/>
          </a:prstGeom>
          <a:noFill/>
          <a:ln w="9525" cap="flat" cmpd="sng" algn="ctr">
            <a:solidFill>
              <a:srgbClr val="000066"/>
            </a:solidFill>
            <a:prstDash val="dash"/>
            <a:round/>
            <a:headEnd type="none" w="med" len="med"/>
            <a:tailEnd type="arrow"/>
          </a:ln>
          <a:effectLst/>
        </p:spPr>
      </p:cxnSp>
      <p:cxnSp>
        <p:nvCxnSpPr>
          <p:cNvPr id="32" name="Straight Arrow Connector 31"/>
          <p:cNvCxnSpPr/>
          <p:nvPr/>
        </p:nvCxnSpPr>
        <p:spPr bwMode="auto">
          <a:xfrm>
            <a:off x="1907704" y="2994460"/>
            <a:ext cx="586730" cy="1224136"/>
          </a:xfrm>
          <a:prstGeom prst="straightConnector1">
            <a:avLst/>
          </a:prstGeom>
          <a:noFill/>
          <a:ln w="9525" cap="flat" cmpd="sng" algn="ctr">
            <a:solidFill>
              <a:srgbClr val="000066"/>
            </a:solidFill>
            <a:prstDash val="dash"/>
            <a:round/>
            <a:headEnd type="arrow" w="med" len="med"/>
            <a:tailEnd type="arrow" w="med" len="med"/>
          </a:ln>
          <a:effectLst/>
        </p:spPr>
      </p:cxnSp>
      <p:sp>
        <p:nvSpPr>
          <p:cNvPr id="34" name="Rectangle 3"/>
          <p:cNvSpPr txBox="1">
            <a:spLocks noChangeArrowheads="1"/>
          </p:cNvSpPr>
          <p:nvPr/>
        </p:nvSpPr>
        <p:spPr>
          <a:xfrm>
            <a:off x="323528" y="5741082"/>
            <a:ext cx="5601322" cy="85627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pitchFamily="-106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9pPr>
          </a:lstStyle>
          <a:p>
            <a:pPr marL="342900" lvl="1" indent="-342900" eaLnBrk="1" hangingPunct="1">
              <a:buChar char="•"/>
            </a:pPr>
            <a:r>
              <a:rPr lang="da-DK" altLang="da-DK" b="1" dirty="0" smtClean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Afstanden fra (0,0) </a:t>
            </a:r>
            <a:r>
              <a:rPr lang="da-DK" altLang="da-DK" b="1" dirty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går </a:t>
            </a:r>
            <a:r>
              <a:rPr lang="da-DK" altLang="da-DK" b="1" dirty="0">
                <a:solidFill>
                  <a:srgbClr val="008000"/>
                </a:solidFill>
                <a:ea typeface="ＭＳ Ｐゴシック" pitchFamily="34" charset="-128"/>
                <a:cs typeface="ＭＳ Ｐゴシック" pitchFamily="-106" charset="-128"/>
              </a:rPr>
              <a:t>ikke</a:t>
            </a:r>
            <a:r>
              <a:rPr lang="da-DK" altLang="da-DK" b="1" dirty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 mod uendelig</a:t>
            </a:r>
          </a:p>
          <a:p>
            <a:pPr lvl="1">
              <a:spcBef>
                <a:spcPts val="600"/>
              </a:spcBef>
            </a:pPr>
            <a:r>
              <a:rPr lang="da-DK" altLang="da-DK" sz="1800" dirty="0" smtClean="0">
                <a:ea typeface="ＭＳ Ｐゴシック" pitchFamily="34" charset="-128"/>
              </a:rPr>
              <a:t>Punktet </a:t>
            </a:r>
            <a:r>
              <a:rPr lang="da-DK" altLang="da-DK" sz="1800" b="1" dirty="0" smtClean="0">
                <a:solidFill>
                  <a:srgbClr val="0000FF"/>
                </a:solidFill>
                <a:ea typeface="ＭＳ Ｐゴシック" pitchFamily="34" charset="-128"/>
              </a:rPr>
              <a:t>(0,1</a:t>
            </a:r>
            <a:r>
              <a:rPr lang="da-DK" altLang="da-DK" sz="1800" b="1" dirty="0">
                <a:solidFill>
                  <a:srgbClr val="0000FF"/>
                </a:solidFill>
                <a:ea typeface="ＭＳ Ｐゴシック" pitchFamily="34" charset="-128"/>
              </a:rPr>
              <a:t>)</a:t>
            </a:r>
            <a:r>
              <a:rPr lang="da-DK" altLang="da-DK" sz="1800" dirty="0">
                <a:ea typeface="ＭＳ Ｐゴシック" pitchFamily="34" charset="-128"/>
              </a:rPr>
              <a:t> </a:t>
            </a:r>
            <a:r>
              <a:rPr lang="da-DK" altLang="da-DK" sz="1800" dirty="0" smtClean="0">
                <a:ea typeface="ＭＳ Ｐゴシック" pitchFamily="34" charset="-128"/>
              </a:rPr>
              <a:t>tilhører Mandelbrotmængden</a:t>
            </a:r>
            <a:endParaRPr lang="da-DK" altLang="da-DK" sz="1800" dirty="0">
              <a:ea typeface="ＭＳ Ｐゴシック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9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9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9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9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9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97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97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97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31" grpId="0" animBg="1"/>
      <p:bldP spid="33" grpId="0" animBg="1"/>
      <p:bldP spid="23" grpId="0" animBg="1"/>
      <p:bldP spid="24" grpId="0" animBg="1"/>
      <p:bldP spid="25" grpId="0" animBg="1"/>
      <p:bldP spid="34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611188" y="1578554"/>
            <a:ext cx="4134172" cy="4171950"/>
            <a:chOff x="611188" y="1415592"/>
            <a:chExt cx="4134172" cy="4171950"/>
          </a:xfrm>
        </p:grpSpPr>
        <p:sp>
          <p:nvSpPr>
            <p:cNvPr id="45" name="Line 5"/>
            <p:cNvSpPr>
              <a:spLocks noChangeShapeType="1"/>
            </p:cNvSpPr>
            <p:nvPr/>
          </p:nvSpPr>
          <p:spPr bwMode="auto">
            <a:xfrm flipV="1">
              <a:off x="611188" y="3569830"/>
              <a:ext cx="4032250" cy="1587"/>
            </a:xfrm>
            <a:prstGeom prst="line">
              <a:avLst/>
            </a:prstGeom>
            <a:noFill/>
            <a:ln w="12700">
              <a:solidFill>
                <a:srgbClr val="000066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90000" tIns="46800" rIns="90000" bIns="46800"/>
            <a:lstStyle/>
            <a:p>
              <a:endParaRPr lang="da-DK"/>
            </a:p>
          </p:txBody>
        </p:sp>
        <p:sp>
          <p:nvSpPr>
            <p:cNvPr id="46" name="Line 8"/>
            <p:cNvSpPr>
              <a:spLocks noChangeShapeType="1"/>
            </p:cNvSpPr>
            <p:nvPr/>
          </p:nvSpPr>
          <p:spPr bwMode="auto">
            <a:xfrm flipV="1">
              <a:off x="2627313" y="1555292"/>
              <a:ext cx="0" cy="4032250"/>
            </a:xfrm>
            <a:prstGeom prst="line">
              <a:avLst/>
            </a:prstGeom>
            <a:noFill/>
            <a:ln w="12700">
              <a:solidFill>
                <a:srgbClr val="000066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90000" tIns="46800" rIns="90000" bIns="46800"/>
            <a:lstStyle/>
            <a:p>
              <a:endParaRPr lang="da-DK"/>
            </a:p>
          </p:txBody>
        </p:sp>
        <p:sp>
          <p:nvSpPr>
            <p:cNvPr id="47" name="Text Box 20"/>
            <p:cNvSpPr txBox="1">
              <a:spLocks noChangeArrowheads="1"/>
            </p:cNvSpPr>
            <p:nvPr/>
          </p:nvSpPr>
          <p:spPr bwMode="auto">
            <a:xfrm>
              <a:off x="3355613" y="3580863"/>
              <a:ext cx="266700" cy="279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da-DK" altLang="da-DK" sz="1200" dirty="0">
                  <a:solidFill>
                    <a:srgbClr val="002060"/>
                  </a:solidFill>
                </a:rPr>
                <a:t>1</a:t>
              </a:r>
            </a:p>
          </p:txBody>
        </p:sp>
        <p:sp>
          <p:nvSpPr>
            <p:cNvPr id="48" name="Oval 9"/>
            <p:cNvSpPr>
              <a:spLocks noChangeAspect="1" noChangeArrowheads="1"/>
            </p:cNvSpPr>
            <p:nvPr/>
          </p:nvSpPr>
          <p:spPr bwMode="auto">
            <a:xfrm>
              <a:off x="911225" y="1842630"/>
              <a:ext cx="3444875" cy="3455987"/>
            </a:xfrm>
            <a:prstGeom prst="ellipse">
              <a:avLst/>
            </a:prstGeom>
            <a:noFill/>
            <a:ln w="12700">
              <a:solidFill>
                <a:srgbClr val="A5002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90000" tIns="46800" rIns="90000" bIns="46800" anchor="ctr"/>
            <a:lstStyle>
              <a:lvl1pPr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da-DK"/>
            </a:p>
          </p:txBody>
        </p:sp>
        <p:sp>
          <p:nvSpPr>
            <p:cNvPr id="49" name="Text Box 21"/>
            <p:cNvSpPr txBox="1">
              <a:spLocks noChangeArrowheads="1"/>
            </p:cNvSpPr>
            <p:nvPr/>
          </p:nvSpPr>
          <p:spPr bwMode="auto">
            <a:xfrm>
              <a:off x="4222319" y="3608022"/>
              <a:ext cx="255812" cy="1846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/>
          </p:spPr>
          <p:txBody>
            <a:bodyPr wrap="none" lIns="90000" tIns="0" rIns="79200" bIns="0">
              <a:spAutoFit/>
            </a:bodyPr>
            <a:lstStyle>
              <a:lvl1pPr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da-DK" altLang="da-DK" sz="1200" dirty="0">
                  <a:solidFill>
                    <a:srgbClr val="002060"/>
                  </a:solidFill>
                </a:rPr>
                <a:t>2</a:t>
              </a:r>
            </a:p>
          </p:txBody>
        </p:sp>
        <p:sp>
          <p:nvSpPr>
            <p:cNvPr id="50" name="Text Box 20"/>
            <p:cNvSpPr txBox="1">
              <a:spLocks noChangeArrowheads="1"/>
            </p:cNvSpPr>
            <p:nvPr/>
          </p:nvSpPr>
          <p:spPr bwMode="auto">
            <a:xfrm>
              <a:off x="4478660" y="3291124"/>
              <a:ext cx="266700" cy="279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da-DK" altLang="da-DK" sz="1200" dirty="0" smtClean="0">
                  <a:solidFill>
                    <a:srgbClr val="002060"/>
                  </a:solidFill>
                </a:rPr>
                <a:t>x</a:t>
              </a:r>
              <a:endParaRPr lang="da-DK" altLang="da-DK" sz="1200" dirty="0">
                <a:solidFill>
                  <a:srgbClr val="002060"/>
                </a:solidFill>
              </a:endParaRPr>
            </a:p>
          </p:txBody>
        </p:sp>
        <p:sp>
          <p:nvSpPr>
            <p:cNvPr id="51" name="Text Box 20"/>
            <p:cNvSpPr txBox="1">
              <a:spLocks noChangeArrowheads="1"/>
            </p:cNvSpPr>
            <p:nvPr/>
          </p:nvSpPr>
          <p:spPr bwMode="auto">
            <a:xfrm>
              <a:off x="2361084" y="1415592"/>
              <a:ext cx="266700" cy="279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da-DK" altLang="da-DK" sz="1200" dirty="0" smtClean="0">
                  <a:solidFill>
                    <a:srgbClr val="002060"/>
                  </a:solidFill>
                </a:rPr>
                <a:t>y</a:t>
              </a:r>
              <a:endParaRPr lang="da-DK" altLang="da-DK" sz="1200" dirty="0">
                <a:solidFill>
                  <a:srgbClr val="002060"/>
                </a:solidFill>
              </a:endParaRPr>
            </a:p>
          </p:txBody>
        </p:sp>
        <p:sp>
          <p:nvSpPr>
            <p:cNvPr id="52" name="Text Box 20"/>
            <p:cNvSpPr txBox="1">
              <a:spLocks noChangeArrowheads="1"/>
            </p:cNvSpPr>
            <p:nvPr/>
          </p:nvSpPr>
          <p:spPr bwMode="auto">
            <a:xfrm>
              <a:off x="2640108" y="2617384"/>
              <a:ext cx="266700" cy="279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da-DK" altLang="da-DK" sz="1200" dirty="0">
                  <a:solidFill>
                    <a:srgbClr val="002060"/>
                  </a:solidFill>
                </a:rPr>
                <a:t>1</a:t>
              </a:r>
            </a:p>
          </p:txBody>
        </p:sp>
        <p:sp>
          <p:nvSpPr>
            <p:cNvPr id="53" name="Text Box 21"/>
            <p:cNvSpPr txBox="1">
              <a:spLocks noChangeArrowheads="1"/>
            </p:cNvSpPr>
            <p:nvPr/>
          </p:nvSpPr>
          <p:spPr bwMode="auto">
            <a:xfrm>
              <a:off x="2716476" y="1719787"/>
              <a:ext cx="84960" cy="2791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/>
          </p:spPr>
          <p:txBody>
            <a:bodyPr wrap="none" lIns="0" tIns="46800" rIns="0" bIns="46800">
              <a:spAutoFit/>
            </a:bodyPr>
            <a:lstStyle>
              <a:lvl1pPr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da-DK" altLang="da-DK" sz="1200" dirty="0">
                  <a:solidFill>
                    <a:srgbClr val="002060"/>
                  </a:solidFill>
                </a:rPr>
                <a:t>2</a:t>
              </a:r>
            </a:p>
          </p:txBody>
        </p:sp>
        <p:cxnSp>
          <p:nvCxnSpPr>
            <p:cNvPr id="54" name="Straight Connector 53"/>
            <p:cNvCxnSpPr/>
            <p:nvPr/>
          </p:nvCxnSpPr>
          <p:spPr bwMode="auto">
            <a:xfrm>
              <a:off x="2564359" y="2751245"/>
              <a:ext cx="120788" cy="0"/>
            </a:xfrm>
            <a:prstGeom prst="line">
              <a:avLst/>
            </a:prstGeom>
            <a:noFill/>
            <a:ln w="9525" cap="flat" cmpd="sng" algn="ctr">
              <a:solidFill>
                <a:srgbClr val="00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5" name="Straight Connector 54"/>
            <p:cNvCxnSpPr/>
            <p:nvPr/>
          </p:nvCxnSpPr>
          <p:spPr bwMode="auto">
            <a:xfrm flipH="1">
              <a:off x="3487295" y="3502617"/>
              <a:ext cx="7573" cy="124233"/>
            </a:xfrm>
            <a:prstGeom prst="line">
              <a:avLst/>
            </a:prstGeom>
            <a:noFill/>
            <a:ln w="9525" cap="flat" cmpd="sng" algn="ctr">
              <a:solidFill>
                <a:srgbClr val="00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22529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a-DK" altLang="da-DK" sz="3200" dirty="0">
                <a:ea typeface="ＭＳ Ｐゴシック" pitchFamily="34" charset="-128"/>
              </a:rPr>
              <a:t>Følgen for (</a:t>
            </a:r>
            <a:r>
              <a:rPr lang="da-DK" altLang="da-DK" sz="3200" dirty="0" err="1">
                <a:ea typeface="ＭＳ Ｐゴシック" pitchFamily="34" charset="-128"/>
              </a:rPr>
              <a:t>a,b</a:t>
            </a:r>
            <a:r>
              <a:rPr lang="da-DK" altLang="da-DK" sz="3200" dirty="0">
                <a:ea typeface="ＭＳ Ｐゴシック" pitchFamily="34" charset="-128"/>
              </a:rPr>
              <a:t>) = (</a:t>
            </a:r>
            <a:r>
              <a:rPr lang="da-DK" altLang="da-DK" sz="3200" dirty="0" smtClean="0">
                <a:ea typeface="ＭＳ Ｐゴシック" pitchFamily="34" charset="-128"/>
              </a:rPr>
              <a:t>0, 1.01)</a:t>
            </a:r>
            <a:endParaRPr lang="da-DK" altLang="da-DK" sz="3200" noProof="0" dirty="0" smtClean="0">
              <a:latin typeface="Times New Roman" pitchFamily="18" charset="0"/>
              <a:ea typeface="ＭＳ Ｐゴシック" pitchFamily="34" charset="-128"/>
            </a:endParaRPr>
          </a:p>
        </p:txBody>
      </p:sp>
      <p:sp>
        <p:nvSpPr>
          <p:cNvPr id="22557" name="Text Box 13"/>
          <p:cNvSpPr txBox="1">
            <a:spLocks noChangeArrowheads="1"/>
          </p:cNvSpPr>
          <p:nvPr/>
        </p:nvSpPr>
        <p:spPr bwMode="auto">
          <a:xfrm>
            <a:off x="5817219" y="1426066"/>
            <a:ext cx="2931245" cy="1060254"/>
          </a:xfrm>
          <a:prstGeom prst="rect">
            <a:avLst/>
          </a:prstGeom>
          <a:solidFill>
            <a:srgbClr val="FFFFCC"/>
          </a:solidFill>
          <a:ln w="28575">
            <a:solidFill>
              <a:srgbClr val="0000FF"/>
            </a:solidFill>
          </a:ln>
          <a:extLst/>
        </p:spPr>
        <p:txBody>
          <a:bodyPr wrap="square" lIns="216000" tIns="144000" rIns="90000" bIns="144000">
            <a:spAutoFit/>
          </a:bodyPr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da-DK" altLang="da-DK" b="1" i="1" dirty="0" smtClean="0">
                <a:solidFill>
                  <a:srgbClr val="000066"/>
                </a:solidFill>
                <a:latin typeface="Times New Roman" pitchFamily="18" charset="0"/>
              </a:rPr>
              <a:t>x</a:t>
            </a:r>
            <a:r>
              <a:rPr lang="da-DK" altLang="da-DK" b="1" i="1" baseline="-25000" dirty="0" smtClean="0">
                <a:solidFill>
                  <a:srgbClr val="000066"/>
                </a:solidFill>
                <a:latin typeface="Times New Roman" pitchFamily="18" charset="0"/>
              </a:rPr>
              <a:t>n</a:t>
            </a:r>
            <a:r>
              <a:rPr lang="da-DK" altLang="da-DK" b="1" baseline="-25000" dirty="0" smtClean="0">
                <a:solidFill>
                  <a:srgbClr val="000066"/>
                </a:solidFill>
                <a:latin typeface="Times New Roman" pitchFamily="18" charset="0"/>
              </a:rPr>
              <a:t>+1</a:t>
            </a:r>
            <a:r>
              <a:rPr lang="da-DK" altLang="da-DK" b="1" dirty="0" smtClean="0">
                <a:solidFill>
                  <a:srgbClr val="000066"/>
                </a:solidFill>
                <a:latin typeface="Times New Roman" pitchFamily="18" charset="0"/>
              </a:rPr>
              <a:t>  </a:t>
            </a:r>
            <a:r>
              <a:rPr lang="da-DK" altLang="da-DK" b="1" dirty="0">
                <a:solidFill>
                  <a:srgbClr val="000066"/>
                </a:solidFill>
                <a:latin typeface="Times New Roman" pitchFamily="18" charset="0"/>
              </a:rPr>
              <a:t>=  </a:t>
            </a:r>
            <a:r>
              <a:rPr lang="da-DK" altLang="da-DK" b="1" i="1" dirty="0" smtClean="0">
                <a:solidFill>
                  <a:srgbClr val="000066"/>
                </a:solidFill>
                <a:latin typeface="Times New Roman" pitchFamily="18" charset="0"/>
              </a:rPr>
              <a:t>x</a:t>
            </a:r>
            <a:r>
              <a:rPr lang="da-DK" altLang="da-DK" b="1" i="1" baseline="-25000" dirty="0" smtClean="0">
                <a:solidFill>
                  <a:srgbClr val="000066"/>
                </a:solidFill>
                <a:latin typeface="Times New Roman" pitchFamily="18" charset="0"/>
              </a:rPr>
              <a:t>n</a:t>
            </a:r>
            <a:r>
              <a:rPr lang="da-DK" altLang="da-DK" b="1" baseline="30000" dirty="0" smtClean="0">
                <a:solidFill>
                  <a:srgbClr val="000066"/>
                </a:solidFill>
                <a:latin typeface="Times New Roman" pitchFamily="18" charset="0"/>
              </a:rPr>
              <a:t>2</a:t>
            </a:r>
            <a:r>
              <a:rPr lang="da-DK" altLang="da-DK" b="1" i="1" dirty="0" smtClean="0">
                <a:solidFill>
                  <a:srgbClr val="000066"/>
                </a:solidFill>
                <a:latin typeface="Times New Roman" pitchFamily="18" charset="0"/>
              </a:rPr>
              <a:t> </a:t>
            </a:r>
            <a:r>
              <a:rPr lang="da-DK" altLang="da-DK" b="1" i="1" dirty="0">
                <a:solidFill>
                  <a:srgbClr val="000066"/>
                </a:solidFill>
                <a:latin typeface="Times New Roman" pitchFamily="18" charset="0"/>
                <a:sym typeface="Symbol" pitchFamily="18" charset="2"/>
              </a:rPr>
              <a:t></a:t>
            </a:r>
            <a:r>
              <a:rPr lang="da-DK" altLang="da-DK" b="1" i="1" dirty="0">
                <a:solidFill>
                  <a:srgbClr val="000066"/>
                </a:solidFill>
                <a:latin typeface="Times New Roman" pitchFamily="18" charset="0"/>
              </a:rPr>
              <a:t> </a:t>
            </a:r>
            <a:r>
              <a:rPr lang="da-DK" altLang="da-DK" b="1" i="1" dirty="0" smtClean="0">
                <a:solidFill>
                  <a:srgbClr val="000066"/>
                </a:solidFill>
                <a:latin typeface="Times New Roman" pitchFamily="18" charset="0"/>
              </a:rPr>
              <a:t>y</a:t>
            </a:r>
            <a:r>
              <a:rPr lang="da-DK" altLang="da-DK" b="1" i="1" baseline="-25000" dirty="0" smtClean="0">
                <a:solidFill>
                  <a:srgbClr val="000066"/>
                </a:solidFill>
                <a:latin typeface="Times New Roman" pitchFamily="18" charset="0"/>
              </a:rPr>
              <a:t>n</a:t>
            </a:r>
            <a:r>
              <a:rPr lang="da-DK" altLang="da-DK" b="1" baseline="30000" dirty="0" smtClean="0">
                <a:solidFill>
                  <a:srgbClr val="000066"/>
                </a:solidFill>
                <a:latin typeface="Times New Roman" pitchFamily="18" charset="0"/>
              </a:rPr>
              <a:t>2</a:t>
            </a:r>
            <a:r>
              <a:rPr lang="da-DK" altLang="da-DK" b="1" dirty="0" smtClean="0">
                <a:solidFill>
                  <a:srgbClr val="000066"/>
                </a:solidFill>
                <a:latin typeface="Times New Roman" pitchFamily="18" charset="0"/>
              </a:rPr>
              <a:t> </a:t>
            </a:r>
            <a:r>
              <a:rPr lang="da-DK" altLang="da-DK" b="1" dirty="0">
                <a:solidFill>
                  <a:srgbClr val="000066"/>
                </a:solidFill>
                <a:latin typeface="Times New Roman" pitchFamily="18" charset="0"/>
                <a:sym typeface="Symbol" pitchFamily="18" charset="2"/>
              </a:rPr>
              <a:t>+</a:t>
            </a:r>
            <a:r>
              <a:rPr lang="da-DK" altLang="da-DK" b="1" dirty="0">
                <a:solidFill>
                  <a:srgbClr val="000066"/>
                </a:solidFill>
                <a:latin typeface="Times New Roman" pitchFamily="18" charset="0"/>
              </a:rPr>
              <a:t> </a:t>
            </a:r>
            <a:r>
              <a:rPr lang="da-DK" altLang="da-DK" b="1" i="1" dirty="0" smtClean="0">
                <a:solidFill>
                  <a:srgbClr val="0000FF"/>
                </a:solidFill>
                <a:latin typeface="Times New Roman" pitchFamily="18" charset="0"/>
              </a:rPr>
              <a:t>0</a:t>
            </a:r>
            <a:endParaRPr lang="da-DK" altLang="da-DK" b="1" dirty="0">
              <a:solidFill>
                <a:srgbClr val="0000FF"/>
              </a:solidFill>
              <a:latin typeface="Times New Roman" pitchFamily="18" charset="0"/>
            </a:endParaRPr>
          </a:p>
          <a:p>
            <a:pPr eaLnBrk="1" hangingPunct="1">
              <a:spcBef>
                <a:spcPts val="1200"/>
              </a:spcBef>
            </a:pPr>
            <a:r>
              <a:rPr lang="da-DK" altLang="da-DK" b="1" i="1" dirty="0" smtClean="0">
                <a:solidFill>
                  <a:srgbClr val="000066"/>
                </a:solidFill>
                <a:latin typeface="Times New Roman" pitchFamily="18" charset="0"/>
              </a:rPr>
              <a:t>y</a:t>
            </a:r>
            <a:r>
              <a:rPr lang="da-DK" altLang="da-DK" b="1" i="1" baseline="-25000" dirty="0" smtClean="0">
                <a:solidFill>
                  <a:srgbClr val="000066"/>
                </a:solidFill>
                <a:latin typeface="Times New Roman" pitchFamily="18" charset="0"/>
              </a:rPr>
              <a:t>n</a:t>
            </a:r>
            <a:r>
              <a:rPr lang="da-DK" altLang="da-DK" b="1" baseline="-25000" dirty="0" smtClean="0">
                <a:solidFill>
                  <a:srgbClr val="000066"/>
                </a:solidFill>
                <a:latin typeface="Times New Roman" pitchFamily="18" charset="0"/>
              </a:rPr>
              <a:t>+1</a:t>
            </a:r>
            <a:r>
              <a:rPr lang="da-DK" altLang="da-DK" b="1" dirty="0" smtClean="0">
                <a:solidFill>
                  <a:srgbClr val="000066"/>
                </a:solidFill>
                <a:latin typeface="Times New Roman" pitchFamily="18" charset="0"/>
              </a:rPr>
              <a:t>  </a:t>
            </a:r>
            <a:r>
              <a:rPr lang="da-DK" altLang="da-DK" b="1" dirty="0">
                <a:solidFill>
                  <a:srgbClr val="000066"/>
                </a:solidFill>
                <a:latin typeface="Times New Roman" pitchFamily="18" charset="0"/>
              </a:rPr>
              <a:t>=  2 </a:t>
            </a:r>
            <a:r>
              <a:rPr lang="da-DK" altLang="da-DK" b="1" dirty="0">
                <a:solidFill>
                  <a:srgbClr val="000066"/>
                </a:solidFill>
                <a:latin typeface="Times New Roman" pitchFamily="18" charset="0"/>
                <a:sym typeface="Symbol" pitchFamily="18" charset="2"/>
              </a:rPr>
              <a:t> </a:t>
            </a:r>
            <a:r>
              <a:rPr lang="da-DK" altLang="da-DK" b="1" i="1" dirty="0" err="1" smtClean="0">
                <a:solidFill>
                  <a:srgbClr val="000066"/>
                </a:solidFill>
                <a:latin typeface="Times New Roman" pitchFamily="18" charset="0"/>
              </a:rPr>
              <a:t>x</a:t>
            </a:r>
            <a:r>
              <a:rPr lang="da-DK" altLang="da-DK" b="1" i="1" baseline="-25000" dirty="0" err="1" smtClean="0">
                <a:solidFill>
                  <a:srgbClr val="000066"/>
                </a:solidFill>
                <a:latin typeface="Times New Roman" pitchFamily="18" charset="0"/>
              </a:rPr>
              <a:t>n</a:t>
            </a:r>
            <a:r>
              <a:rPr lang="da-DK" altLang="da-DK" b="1" i="1" dirty="0" smtClean="0">
                <a:solidFill>
                  <a:srgbClr val="000066"/>
                </a:solidFill>
                <a:latin typeface="Times New Roman" pitchFamily="18" charset="0"/>
              </a:rPr>
              <a:t> </a:t>
            </a:r>
            <a:r>
              <a:rPr lang="da-DK" altLang="da-DK" b="1" dirty="0">
                <a:solidFill>
                  <a:srgbClr val="000066"/>
                </a:solidFill>
                <a:sym typeface="Symbol" pitchFamily="18" charset="2"/>
              </a:rPr>
              <a:t></a:t>
            </a:r>
            <a:r>
              <a:rPr lang="da-DK" altLang="da-DK" b="1" i="1" dirty="0">
                <a:solidFill>
                  <a:srgbClr val="000066"/>
                </a:solidFill>
                <a:latin typeface="Times New Roman" pitchFamily="18" charset="0"/>
              </a:rPr>
              <a:t> </a:t>
            </a:r>
            <a:r>
              <a:rPr lang="da-DK" altLang="da-DK" b="1" i="1" dirty="0" err="1" smtClean="0">
                <a:solidFill>
                  <a:srgbClr val="000066"/>
                </a:solidFill>
                <a:latin typeface="Times New Roman" pitchFamily="18" charset="0"/>
              </a:rPr>
              <a:t>y</a:t>
            </a:r>
            <a:r>
              <a:rPr lang="da-DK" altLang="da-DK" b="1" i="1" baseline="-25000" dirty="0" err="1" smtClean="0">
                <a:solidFill>
                  <a:srgbClr val="000066"/>
                </a:solidFill>
                <a:latin typeface="Times New Roman" pitchFamily="18" charset="0"/>
              </a:rPr>
              <a:t>n</a:t>
            </a:r>
            <a:r>
              <a:rPr lang="da-DK" altLang="da-DK" b="1" dirty="0" smtClean="0">
                <a:solidFill>
                  <a:srgbClr val="000066"/>
                </a:solidFill>
                <a:latin typeface="Times New Roman" pitchFamily="18" charset="0"/>
              </a:rPr>
              <a:t> </a:t>
            </a:r>
            <a:r>
              <a:rPr lang="da-DK" altLang="da-DK" b="1" dirty="0">
                <a:solidFill>
                  <a:srgbClr val="000066"/>
                </a:solidFill>
                <a:latin typeface="Times New Roman" pitchFamily="18" charset="0"/>
                <a:sym typeface="Symbol" pitchFamily="18" charset="2"/>
              </a:rPr>
              <a:t>+</a:t>
            </a:r>
            <a:r>
              <a:rPr lang="da-DK" altLang="da-DK" b="1" dirty="0">
                <a:solidFill>
                  <a:srgbClr val="000066"/>
                </a:solidFill>
                <a:latin typeface="Times New Roman" pitchFamily="18" charset="0"/>
              </a:rPr>
              <a:t> </a:t>
            </a:r>
            <a:r>
              <a:rPr lang="da-DK" altLang="da-DK" b="1" i="1" dirty="0" smtClean="0">
                <a:solidFill>
                  <a:srgbClr val="0000FF"/>
                </a:solidFill>
                <a:latin typeface="Times New Roman" pitchFamily="18" charset="0"/>
              </a:rPr>
              <a:t>1.01</a:t>
            </a:r>
            <a:endParaRPr lang="da-DK" altLang="da-DK" b="1" dirty="0">
              <a:solidFill>
                <a:srgbClr val="0000FF"/>
              </a:solidFill>
              <a:latin typeface="Times New Roman" pitchFamily="18" charset="0"/>
            </a:endParaRPr>
          </a:p>
        </p:txBody>
      </p:sp>
      <p:sp>
        <p:nvSpPr>
          <p:cNvPr id="424976" name="Text Box 16"/>
          <p:cNvSpPr txBox="1">
            <a:spLocks noChangeArrowheads="1"/>
          </p:cNvSpPr>
          <p:nvPr/>
        </p:nvSpPr>
        <p:spPr bwMode="auto">
          <a:xfrm>
            <a:off x="5796136" y="2650202"/>
            <a:ext cx="2808609" cy="4091166"/>
          </a:xfrm>
          <a:prstGeom prst="rect">
            <a:avLst/>
          </a:prstGeom>
          <a:solidFill>
            <a:srgbClr val="FFFFCC"/>
          </a:solidFill>
          <a:ln w="28575">
            <a:solidFill>
              <a:srgbClr val="0000FF"/>
            </a:solidFill>
          </a:ln>
          <a:extLst/>
        </p:spPr>
        <p:txBody>
          <a:bodyPr wrap="square" lIns="216000" tIns="144000" rIns="90000" bIns="46800">
            <a:spAutoFit/>
          </a:bodyPr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ts val="400"/>
              </a:spcBef>
            </a:pPr>
            <a:r>
              <a:rPr lang="da-DK" altLang="da-DK" b="1" dirty="0">
                <a:latin typeface="Times New Roman" pitchFamily="18" charset="0"/>
              </a:rPr>
              <a:t>(</a:t>
            </a:r>
            <a:r>
              <a:rPr lang="da-DK" altLang="da-DK" b="1" i="1" dirty="0" smtClean="0">
                <a:latin typeface="Times New Roman" pitchFamily="18" charset="0"/>
              </a:rPr>
              <a:t>x</a:t>
            </a:r>
            <a:r>
              <a:rPr lang="da-DK" altLang="da-DK" b="1" baseline="-25000" dirty="0" smtClean="0">
                <a:latin typeface="Times New Roman" pitchFamily="18" charset="0"/>
              </a:rPr>
              <a:t>0</a:t>
            </a:r>
            <a:r>
              <a:rPr lang="da-DK" altLang="da-DK" b="1" dirty="0" smtClean="0">
                <a:latin typeface="Times New Roman" pitchFamily="18" charset="0"/>
              </a:rPr>
              <a:t>, </a:t>
            </a:r>
            <a:r>
              <a:rPr lang="da-DK" altLang="da-DK" b="1" i="1" dirty="0" smtClean="0">
                <a:latin typeface="Times New Roman" pitchFamily="18" charset="0"/>
              </a:rPr>
              <a:t>y</a:t>
            </a:r>
            <a:r>
              <a:rPr lang="da-DK" altLang="da-DK" b="1" baseline="-25000" dirty="0" smtClean="0">
                <a:latin typeface="Times New Roman" pitchFamily="18" charset="0"/>
              </a:rPr>
              <a:t>0</a:t>
            </a:r>
            <a:r>
              <a:rPr lang="da-DK" altLang="da-DK" b="1" dirty="0" smtClean="0">
                <a:latin typeface="Times New Roman" pitchFamily="18" charset="0"/>
              </a:rPr>
              <a:t>)  </a:t>
            </a:r>
            <a:r>
              <a:rPr lang="da-DK" altLang="da-DK" b="1" dirty="0">
                <a:latin typeface="Times New Roman" pitchFamily="18" charset="0"/>
              </a:rPr>
              <a:t>=  (0, </a:t>
            </a:r>
            <a:r>
              <a:rPr lang="da-DK" altLang="da-DK" b="1" dirty="0" smtClean="0">
                <a:latin typeface="Times New Roman" pitchFamily="18" charset="0"/>
              </a:rPr>
              <a:t>0)</a:t>
            </a:r>
            <a:endParaRPr lang="da-DK" altLang="da-DK" b="1" dirty="0">
              <a:latin typeface="Times New Roman" pitchFamily="18" charset="0"/>
            </a:endParaRPr>
          </a:p>
          <a:p>
            <a:pPr eaLnBrk="1" hangingPunct="1">
              <a:spcBef>
                <a:spcPts val="400"/>
              </a:spcBef>
            </a:pPr>
            <a:r>
              <a:rPr lang="da-DK" altLang="da-DK" b="1" dirty="0">
                <a:latin typeface="Times New Roman" pitchFamily="18" charset="0"/>
              </a:rPr>
              <a:t>(</a:t>
            </a:r>
            <a:r>
              <a:rPr lang="da-DK" altLang="da-DK" b="1" i="1" dirty="0">
                <a:latin typeface="Times New Roman" pitchFamily="18" charset="0"/>
              </a:rPr>
              <a:t>x</a:t>
            </a:r>
            <a:r>
              <a:rPr lang="da-DK" altLang="da-DK" b="1" baseline="-25000" dirty="0">
                <a:latin typeface="Times New Roman" pitchFamily="18" charset="0"/>
              </a:rPr>
              <a:t>1</a:t>
            </a:r>
            <a:r>
              <a:rPr lang="da-DK" altLang="da-DK" b="1" dirty="0">
                <a:latin typeface="Times New Roman" pitchFamily="18" charset="0"/>
              </a:rPr>
              <a:t>, </a:t>
            </a:r>
            <a:r>
              <a:rPr lang="da-DK" altLang="da-DK" b="1" i="1" dirty="0">
                <a:latin typeface="Times New Roman" pitchFamily="18" charset="0"/>
              </a:rPr>
              <a:t>y</a:t>
            </a:r>
            <a:r>
              <a:rPr lang="da-DK" altLang="da-DK" b="1" baseline="-25000" dirty="0">
                <a:latin typeface="Times New Roman" pitchFamily="18" charset="0"/>
              </a:rPr>
              <a:t>1</a:t>
            </a:r>
            <a:r>
              <a:rPr lang="da-DK" altLang="da-DK" b="1" dirty="0">
                <a:latin typeface="Times New Roman" pitchFamily="18" charset="0"/>
              </a:rPr>
              <a:t>)  =  (0, 1.01)</a:t>
            </a:r>
          </a:p>
          <a:p>
            <a:pPr eaLnBrk="1" hangingPunct="1">
              <a:spcBef>
                <a:spcPts val="400"/>
              </a:spcBef>
            </a:pPr>
            <a:r>
              <a:rPr lang="da-DK" altLang="da-DK" b="1" dirty="0" smtClean="0">
                <a:latin typeface="Times New Roman" pitchFamily="18" charset="0"/>
              </a:rPr>
              <a:t>(</a:t>
            </a:r>
            <a:r>
              <a:rPr lang="da-DK" altLang="da-DK" b="1" i="1" dirty="0" smtClean="0">
                <a:latin typeface="Times New Roman" pitchFamily="18" charset="0"/>
              </a:rPr>
              <a:t>x</a:t>
            </a:r>
            <a:r>
              <a:rPr lang="da-DK" altLang="da-DK" b="1" baseline="-25000" dirty="0" smtClean="0">
                <a:latin typeface="Times New Roman" pitchFamily="18" charset="0"/>
              </a:rPr>
              <a:t>2</a:t>
            </a:r>
            <a:r>
              <a:rPr lang="da-DK" altLang="da-DK" b="1" dirty="0" smtClean="0">
                <a:latin typeface="Times New Roman" pitchFamily="18" charset="0"/>
              </a:rPr>
              <a:t>, </a:t>
            </a:r>
            <a:r>
              <a:rPr lang="da-DK" altLang="da-DK" b="1" i="1" dirty="0" smtClean="0">
                <a:latin typeface="Times New Roman" pitchFamily="18" charset="0"/>
              </a:rPr>
              <a:t>y</a:t>
            </a:r>
            <a:r>
              <a:rPr lang="da-DK" altLang="da-DK" b="1" baseline="-25000" dirty="0" smtClean="0">
                <a:latin typeface="Times New Roman" pitchFamily="18" charset="0"/>
              </a:rPr>
              <a:t>2</a:t>
            </a:r>
            <a:r>
              <a:rPr lang="da-DK" altLang="da-DK" b="1" dirty="0" smtClean="0">
                <a:latin typeface="Times New Roman" pitchFamily="18" charset="0"/>
              </a:rPr>
              <a:t>)  </a:t>
            </a:r>
            <a:r>
              <a:rPr lang="da-DK" altLang="da-DK" b="1" dirty="0">
                <a:latin typeface="Times New Roman" pitchFamily="18" charset="0"/>
              </a:rPr>
              <a:t>=  (-1.02, 1.01)</a:t>
            </a:r>
          </a:p>
          <a:p>
            <a:pPr eaLnBrk="1" hangingPunct="1">
              <a:spcBef>
                <a:spcPts val="400"/>
              </a:spcBef>
            </a:pPr>
            <a:r>
              <a:rPr lang="da-DK" altLang="da-DK" b="1" dirty="0">
                <a:latin typeface="Times New Roman" pitchFamily="18" charset="0"/>
              </a:rPr>
              <a:t>(</a:t>
            </a:r>
            <a:r>
              <a:rPr lang="da-DK" altLang="da-DK" b="1" i="1" dirty="0" smtClean="0">
                <a:latin typeface="Times New Roman" pitchFamily="18" charset="0"/>
              </a:rPr>
              <a:t>x</a:t>
            </a:r>
            <a:r>
              <a:rPr lang="da-DK" altLang="da-DK" b="1" baseline="-25000" dirty="0" smtClean="0">
                <a:latin typeface="Times New Roman" pitchFamily="18" charset="0"/>
              </a:rPr>
              <a:t>3</a:t>
            </a:r>
            <a:r>
              <a:rPr lang="da-DK" altLang="da-DK" b="1" dirty="0" smtClean="0">
                <a:latin typeface="Times New Roman" pitchFamily="18" charset="0"/>
              </a:rPr>
              <a:t>, </a:t>
            </a:r>
            <a:r>
              <a:rPr lang="da-DK" altLang="da-DK" b="1" i="1" dirty="0" smtClean="0">
                <a:latin typeface="Times New Roman" pitchFamily="18" charset="0"/>
              </a:rPr>
              <a:t>y</a:t>
            </a:r>
            <a:r>
              <a:rPr lang="da-DK" altLang="da-DK" b="1" baseline="-25000" dirty="0" smtClean="0">
                <a:latin typeface="Times New Roman" pitchFamily="18" charset="0"/>
              </a:rPr>
              <a:t>3</a:t>
            </a:r>
            <a:r>
              <a:rPr lang="da-DK" altLang="da-DK" b="1" dirty="0" smtClean="0">
                <a:latin typeface="Times New Roman" pitchFamily="18" charset="0"/>
              </a:rPr>
              <a:t>)  </a:t>
            </a:r>
            <a:r>
              <a:rPr lang="da-DK" altLang="da-DK" b="1" dirty="0">
                <a:latin typeface="Times New Roman" pitchFamily="18" charset="0"/>
              </a:rPr>
              <a:t>=  (0.02, -1.05)</a:t>
            </a:r>
          </a:p>
          <a:p>
            <a:pPr eaLnBrk="1" hangingPunct="1">
              <a:spcBef>
                <a:spcPts val="400"/>
              </a:spcBef>
            </a:pPr>
            <a:r>
              <a:rPr lang="da-DK" altLang="da-DK" b="1" dirty="0">
                <a:latin typeface="Times New Roman" pitchFamily="18" charset="0"/>
              </a:rPr>
              <a:t>(</a:t>
            </a:r>
            <a:r>
              <a:rPr lang="da-DK" altLang="da-DK" b="1" i="1" dirty="0" smtClean="0">
                <a:latin typeface="Times New Roman" pitchFamily="18" charset="0"/>
              </a:rPr>
              <a:t>x</a:t>
            </a:r>
            <a:r>
              <a:rPr lang="da-DK" altLang="da-DK" b="1" baseline="-25000" dirty="0" smtClean="0">
                <a:latin typeface="Times New Roman" pitchFamily="18" charset="0"/>
              </a:rPr>
              <a:t>4</a:t>
            </a:r>
            <a:r>
              <a:rPr lang="da-DK" altLang="da-DK" b="1" dirty="0" smtClean="0">
                <a:latin typeface="Times New Roman" pitchFamily="18" charset="0"/>
              </a:rPr>
              <a:t>, </a:t>
            </a:r>
            <a:r>
              <a:rPr lang="da-DK" altLang="da-DK" b="1" i="1" dirty="0" smtClean="0">
                <a:latin typeface="Times New Roman" pitchFamily="18" charset="0"/>
              </a:rPr>
              <a:t>y</a:t>
            </a:r>
            <a:r>
              <a:rPr lang="da-DK" altLang="da-DK" b="1" baseline="-25000" dirty="0" smtClean="0">
                <a:latin typeface="Times New Roman" pitchFamily="18" charset="0"/>
              </a:rPr>
              <a:t>4</a:t>
            </a:r>
            <a:r>
              <a:rPr lang="da-DK" altLang="da-DK" b="1" dirty="0" smtClean="0">
                <a:latin typeface="Times New Roman" pitchFamily="18" charset="0"/>
              </a:rPr>
              <a:t>)  </a:t>
            </a:r>
            <a:r>
              <a:rPr lang="da-DK" altLang="da-DK" b="1" dirty="0">
                <a:latin typeface="Times New Roman" pitchFamily="18" charset="0"/>
              </a:rPr>
              <a:t>=  (-1.10, </a:t>
            </a:r>
            <a:r>
              <a:rPr lang="da-DK" altLang="da-DK" b="1" dirty="0" smtClean="0">
                <a:latin typeface="Times New Roman" pitchFamily="18" charset="0"/>
              </a:rPr>
              <a:t>0.97)</a:t>
            </a:r>
            <a:endParaRPr lang="da-DK" altLang="da-DK" b="1" dirty="0">
              <a:latin typeface="Times New Roman" pitchFamily="18" charset="0"/>
            </a:endParaRPr>
          </a:p>
          <a:p>
            <a:pPr eaLnBrk="1" hangingPunct="1">
              <a:spcBef>
                <a:spcPts val="400"/>
              </a:spcBef>
            </a:pPr>
            <a:r>
              <a:rPr lang="da-DK" altLang="da-DK" b="1" dirty="0">
                <a:latin typeface="Times New Roman" pitchFamily="18" charset="0"/>
              </a:rPr>
              <a:t>(</a:t>
            </a:r>
            <a:r>
              <a:rPr lang="da-DK" altLang="da-DK" b="1" i="1" dirty="0" smtClean="0">
                <a:latin typeface="Times New Roman" pitchFamily="18" charset="0"/>
              </a:rPr>
              <a:t>x</a:t>
            </a:r>
            <a:r>
              <a:rPr lang="da-DK" altLang="da-DK" b="1" baseline="-25000" dirty="0" smtClean="0">
                <a:latin typeface="Times New Roman" pitchFamily="18" charset="0"/>
              </a:rPr>
              <a:t>5</a:t>
            </a:r>
            <a:r>
              <a:rPr lang="da-DK" altLang="da-DK" b="1" dirty="0" smtClean="0">
                <a:latin typeface="Times New Roman" pitchFamily="18" charset="0"/>
              </a:rPr>
              <a:t>, </a:t>
            </a:r>
            <a:r>
              <a:rPr lang="da-DK" altLang="da-DK" b="1" i="1" dirty="0" smtClean="0">
                <a:latin typeface="Times New Roman" pitchFamily="18" charset="0"/>
              </a:rPr>
              <a:t>y</a:t>
            </a:r>
            <a:r>
              <a:rPr lang="da-DK" altLang="da-DK" b="1" baseline="-25000" dirty="0" smtClean="0">
                <a:latin typeface="Times New Roman" pitchFamily="18" charset="0"/>
              </a:rPr>
              <a:t>5</a:t>
            </a:r>
            <a:r>
              <a:rPr lang="da-DK" altLang="da-DK" b="1" dirty="0" smtClean="0">
                <a:latin typeface="Times New Roman" pitchFamily="18" charset="0"/>
              </a:rPr>
              <a:t>)  </a:t>
            </a:r>
            <a:r>
              <a:rPr lang="da-DK" altLang="da-DK" b="1" dirty="0">
                <a:latin typeface="Times New Roman" pitchFamily="18" charset="0"/>
              </a:rPr>
              <a:t>=  (0.28, -1.12)</a:t>
            </a:r>
          </a:p>
          <a:p>
            <a:pPr eaLnBrk="1" hangingPunct="1">
              <a:spcBef>
                <a:spcPts val="400"/>
              </a:spcBef>
            </a:pPr>
            <a:r>
              <a:rPr lang="da-DK" altLang="da-DK" b="1" dirty="0">
                <a:latin typeface="Times New Roman" pitchFamily="18" charset="0"/>
              </a:rPr>
              <a:t>(</a:t>
            </a:r>
            <a:r>
              <a:rPr lang="da-DK" altLang="da-DK" b="1" i="1" dirty="0" smtClean="0">
                <a:latin typeface="Times New Roman" pitchFamily="18" charset="0"/>
              </a:rPr>
              <a:t>x</a:t>
            </a:r>
            <a:r>
              <a:rPr lang="da-DK" altLang="da-DK" b="1" baseline="-25000" dirty="0" smtClean="0">
                <a:latin typeface="Times New Roman" pitchFamily="18" charset="0"/>
              </a:rPr>
              <a:t>6</a:t>
            </a:r>
            <a:r>
              <a:rPr lang="da-DK" altLang="da-DK" b="1" dirty="0" smtClean="0">
                <a:latin typeface="Times New Roman" pitchFamily="18" charset="0"/>
              </a:rPr>
              <a:t>, </a:t>
            </a:r>
            <a:r>
              <a:rPr lang="da-DK" altLang="da-DK" b="1" i="1" dirty="0" smtClean="0">
                <a:latin typeface="Times New Roman" pitchFamily="18" charset="0"/>
              </a:rPr>
              <a:t>y</a:t>
            </a:r>
            <a:r>
              <a:rPr lang="da-DK" altLang="da-DK" b="1" baseline="-25000" dirty="0" smtClean="0">
                <a:latin typeface="Times New Roman" pitchFamily="18" charset="0"/>
              </a:rPr>
              <a:t>6</a:t>
            </a:r>
            <a:r>
              <a:rPr lang="da-DK" altLang="da-DK" b="1" dirty="0" smtClean="0">
                <a:latin typeface="Times New Roman" pitchFamily="18" charset="0"/>
              </a:rPr>
              <a:t>)  </a:t>
            </a:r>
            <a:r>
              <a:rPr lang="da-DK" altLang="da-DK" b="1" dirty="0">
                <a:latin typeface="Times New Roman" pitchFamily="18" charset="0"/>
              </a:rPr>
              <a:t>=  (-1.18, </a:t>
            </a:r>
            <a:r>
              <a:rPr lang="da-DK" altLang="da-DK" b="1" dirty="0" smtClean="0">
                <a:latin typeface="Times New Roman" pitchFamily="18" charset="0"/>
              </a:rPr>
              <a:t>0.38)</a:t>
            </a:r>
            <a:endParaRPr lang="da-DK" altLang="da-DK" b="1" dirty="0">
              <a:latin typeface="Times New Roman" pitchFamily="18" charset="0"/>
            </a:endParaRPr>
          </a:p>
          <a:p>
            <a:pPr eaLnBrk="1" hangingPunct="1">
              <a:spcBef>
                <a:spcPts val="400"/>
              </a:spcBef>
            </a:pPr>
            <a:r>
              <a:rPr lang="da-DK" altLang="da-DK" b="1" dirty="0">
                <a:latin typeface="Times New Roman" pitchFamily="18" charset="0"/>
              </a:rPr>
              <a:t>(</a:t>
            </a:r>
            <a:r>
              <a:rPr lang="da-DK" altLang="da-DK" b="1" i="1" dirty="0" smtClean="0">
                <a:latin typeface="Times New Roman" pitchFamily="18" charset="0"/>
              </a:rPr>
              <a:t>x</a:t>
            </a:r>
            <a:r>
              <a:rPr lang="da-DK" altLang="da-DK" b="1" baseline="-25000" dirty="0" smtClean="0">
                <a:latin typeface="Times New Roman" pitchFamily="18" charset="0"/>
              </a:rPr>
              <a:t>7</a:t>
            </a:r>
            <a:r>
              <a:rPr lang="da-DK" altLang="da-DK" b="1" dirty="0" smtClean="0">
                <a:latin typeface="Times New Roman" pitchFamily="18" charset="0"/>
              </a:rPr>
              <a:t>, </a:t>
            </a:r>
            <a:r>
              <a:rPr lang="da-DK" altLang="da-DK" b="1" i="1" dirty="0" smtClean="0">
                <a:latin typeface="Times New Roman" pitchFamily="18" charset="0"/>
              </a:rPr>
              <a:t>y</a:t>
            </a:r>
            <a:r>
              <a:rPr lang="da-DK" altLang="da-DK" b="1" baseline="-25000" dirty="0" smtClean="0">
                <a:latin typeface="Times New Roman" pitchFamily="18" charset="0"/>
              </a:rPr>
              <a:t>7</a:t>
            </a:r>
            <a:r>
              <a:rPr lang="da-DK" altLang="da-DK" b="1" dirty="0" smtClean="0">
                <a:latin typeface="Times New Roman" pitchFamily="18" charset="0"/>
              </a:rPr>
              <a:t>)  </a:t>
            </a:r>
            <a:r>
              <a:rPr lang="da-DK" altLang="da-DK" b="1" dirty="0">
                <a:latin typeface="Times New Roman" pitchFamily="18" charset="0"/>
              </a:rPr>
              <a:t>=  (</a:t>
            </a:r>
            <a:r>
              <a:rPr lang="da-DK" altLang="da-DK" b="1" dirty="0" smtClean="0">
                <a:latin typeface="Times New Roman" pitchFamily="18" charset="0"/>
              </a:rPr>
              <a:t>1.26, </a:t>
            </a:r>
            <a:r>
              <a:rPr lang="da-DK" altLang="da-DK" b="1" dirty="0">
                <a:latin typeface="Times New Roman" pitchFamily="18" charset="0"/>
              </a:rPr>
              <a:t>0.12)</a:t>
            </a:r>
          </a:p>
          <a:p>
            <a:pPr eaLnBrk="1" hangingPunct="1">
              <a:spcBef>
                <a:spcPts val="400"/>
              </a:spcBef>
            </a:pPr>
            <a:r>
              <a:rPr lang="da-DK" altLang="da-DK" b="1" dirty="0">
                <a:latin typeface="Times New Roman" pitchFamily="18" charset="0"/>
              </a:rPr>
              <a:t>(</a:t>
            </a:r>
            <a:r>
              <a:rPr lang="da-DK" altLang="da-DK" b="1" i="1" dirty="0" smtClean="0">
                <a:latin typeface="Times New Roman" pitchFamily="18" charset="0"/>
              </a:rPr>
              <a:t>x</a:t>
            </a:r>
            <a:r>
              <a:rPr lang="da-DK" altLang="da-DK" b="1" baseline="-25000" dirty="0" smtClean="0">
                <a:latin typeface="Times New Roman" pitchFamily="18" charset="0"/>
              </a:rPr>
              <a:t>8</a:t>
            </a:r>
            <a:r>
              <a:rPr lang="da-DK" altLang="da-DK" b="1" dirty="0" smtClean="0">
                <a:latin typeface="Times New Roman" pitchFamily="18" charset="0"/>
              </a:rPr>
              <a:t>, </a:t>
            </a:r>
            <a:r>
              <a:rPr lang="da-DK" altLang="da-DK" b="1" i="1" dirty="0" smtClean="0">
                <a:latin typeface="Times New Roman" pitchFamily="18" charset="0"/>
              </a:rPr>
              <a:t>y</a:t>
            </a:r>
            <a:r>
              <a:rPr lang="da-DK" altLang="da-DK" b="1" baseline="-25000" dirty="0" smtClean="0">
                <a:latin typeface="Times New Roman" pitchFamily="18" charset="0"/>
              </a:rPr>
              <a:t>8</a:t>
            </a:r>
            <a:r>
              <a:rPr lang="da-DK" altLang="da-DK" b="1" dirty="0" smtClean="0">
                <a:latin typeface="Times New Roman" pitchFamily="18" charset="0"/>
              </a:rPr>
              <a:t>)  </a:t>
            </a:r>
            <a:r>
              <a:rPr lang="da-DK" altLang="da-DK" b="1" dirty="0">
                <a:latin typeface="Times New Roman" pitchFamily="18" charset="0"/>
              </a:rPr>
              <a:t>=  (</a:t>
            </a:r>
            <a:r>
              <a:rPr lang="da-DK" altLang="da-DK" b="1" dirty="0" smtClean="0">
                <a:latin typeface="Times New Roman" pitchFamily="18" charset="0"/>
              </a:rPr>
              <a:t>1.57, 1.32)</a:t>
            </a:r>
            <a:endParaRPr lang="da-DK" altLang="da-DK" b="1" dirty="0">
              <a:latin typeface="Times New Roman" pitchFamily="18" charset="0"/>
            </a:endParaRPr>
          </a:p>
          <a:p>
            <a:pPr eaLnBrk="1" hangingPunct="1">
              <a:spcBef>
                <a:spcPts val="400"/>
              </a:spcBef>
            </a:pPr>
            <a:r>
              <a:rPr lang="da-DK" altLang="da-DK" b="1" dirty="0">
                <a:latin typeface="Times New Roman" pitchFamily="18" charset="0"/>
              </a:rPr>
              <a:t>(</a:t>
            </a:r>
            <a:r>
              <a:rPr lang="da-DK" altLang="da-DK" b="1" i="1" dirty="0" smtClean="0">
                <a:latin typeface="Times New Roman" pitchFamily="18" charset="0"/>
              </a:rPr>
              <a:t>x</a:t>
            </a:r>
            <a:r>
              <a:rPr lang="da-DK" altLang="da-DK" b="1" baseline="-25000" dirty="0" smtClean="0">
                <a:latin typeface="Times New Roman" pitchFamily="18" charset="0"/>
              </a:rPr>
              <a:t>9</a:t>
            </a:r>
            <a:r>
              <a:rPr lang="da-DK" altLang="da-DK" b="1" dirty="0" smtClean="0">
                <a:latin typeface="Times New Roman" pitchFamily="18" charset="0"/>
              </a:rPr>
              <a:t>, </a:t>
            </a:r>
            <a:r>
              <a:rPr lang="da-DK" altLang="da-DK" b="1" i="1" dirty="0" smtClean="0">
                <a:latin typeface="Times New Roman" pitchFamily="18" charset="0"/>
              </a:rPr>
              <a:t>y</a:t>
            </a:r>
            <a:r>
              <a:rPr lang="da-DK" altLang="da-DK" b="1" baseline="-25000" dirty="0" smtClean="0">
                <a:latin typeface="Times New Roman" pitchFamily="18" charset="0"/>
              </a:rPr>
              <a:t>9</a:t>
            </a:r>
            <a:r>
              <a:rPr lang="da-DK" altLang="da-DK" b="1" dirty="0" smtClean="0">
                <a:latin typeface="Times New Roman" pitchFamily="18" charset="0"/>
              </a:rPr>
              <a:t>)  </a:t>
            </a:r>
            <a:r>
              <a:rPr lang="da-DK" altLang="da-DK" b="1" dirty="0">
                <a:latin typeface="Times New Roman" pitchFamily="18" charset="0"/>
              </a:rPr>
              <a:t>=  (0.72, 5.14)</a:t>
            </a:r>
          </a:p>
          <a:p>
            <a:pPr eaLnBrk="1" hangingPunct="1">
              <a:spcBef>
                <a:spcPts val="400"/>
              </a:spcBef>
            </a:pPr>
            <a:r>
              <a:rPr lang="da-DK" altLang="da-DK" b="1" dirty="0">
                <a:latin typeface="Times New Roman" pitchFamily="18" charset="0"/>
              </a:rPr>
              <a:t>...</a:t>
            </a:r>
          </a:p>
        </p:txBody>
      </p:sp>
      <p:sp>
        <p:nvSpPr>
          <p:cNvPr id="26" name="Oval 28"/>
          <p:cNvSpPr>
            <a:spLocks noChangeArrowheads="1"/>
          </p:cNvSpPr>
          <p:nvPr/>
        </p:nvSpPr>
        <p:spPr bwMode="auto">
          <a:xfrm>
            <a:off x="1735138" y="2781300"/>
            <a:ext cx="144462" cy="144463"/>
          </a:xfrm>
          <a:prstGeom prst="ellipse">
            <a:avLst/>
          </a:prstGeom>
          <a:solidFill>
            <a:schemeClr val="accent2"/>
          </a:solidFill>
          <a:ln w="9525">
            <a:noFill/>
            <a:round/>
            <a:headEnd/>
            <a:tailEnd/>
          </a:ln>
          <a:extLst/>
        </p:spPr>
        <p:txBody>
          <a:bodyPr wrap="none" lIns="90000" tIns="46800" rIns="90000" bIns="46800" anchor="ctr"/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da-DK"/>
          </a:p>
        </p:txBody>
      </p:sp>
      <p:sp>
        <p:nvSpPr>
          <p:cNvPr id="28" name="Oval 28"/>
          <p:cNvSpPr>
            <a:spLocks noChangeArrowheads="1"/>
          </p:cNvSpPr>
          <p:nvPr/>
        </p:nvSpPr>
        <p:spPr bwMode="auto">
          <a:xfrm>
            <a:off x="2598738" y="4445000"/>
            <a:ext cx="144462" cy="144463"/>
          </a:xfrm>
          <a:prstGeom prst="ellipse">
            <a:avLst/>
          </a:prstGeom>
          <a:solidFill>
            <a:schemeClr val="accent2"/>
          </a:solidFill>
          <a:ln w="9525">
            <a:noFill/>
            <a:round/>
            <a:headEnd/>
            <a:tailEnd/>
          </a:ln>
          <a:extLst/>
        </p:spPr>
        <p:txBody>
          <a:bodyPr wrap="none" lIns="90000" tIns="46800" rIns="90000" bIns="46800" anchor="ctr"/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da-DK"/>
          </a:p>
        </p:txBody>
      </p:sp>
      <p:sp>
        <p:nvSpPr>
          <p:cNvPr id="29" name="Oval 28"/>
          <p:cNvSpPr>
            <a:spLocks noChangeArrowheads="1"/>
          </p:cNvSpPr>
          <p:nvPr/>
        </p:nvSpPr>
        <p:spPr bwMode="auto">
          <a:xfrm>
            <a:off x="1725613" y="2846388"/>
            <a:ext cx="144462" cy="144462"/>
          </a:xfrm>
          <a:prstGeom prst="ellipse">
            <a:avLst/>
          </a:prstGeom>
          <a:solidFill>
            <a:schemeClr val="accent2"/>
          </a:solidFill>
          <a:ln w="9525">
            <a:noFill/>
            <a:round/>
            <a:headEnd/>
            <a:tailEnd/>
          </a:ln>
          <a:extLst/>
        </p:spPr>
        <p:txBody>
          <a:bodyPr wrap="none" lIns="90000" tIns="46800" rIns="90000" bIns="46800" anchor="ctr"/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da-DK"/>
          </a:p>
        </p:txBody>
      </p:sp>
      <p:sp>
        <p:nvSpPr>
          <p:cNvPr id="30" name="Oval 29"/>
          <p:cNvSpPr>
            <a:spLocks noChangeArrowheads="1"/>
          </p:cNvSpPr>
          <p:nvPr/>
        </p:nvSpPr>
        <p:spPr bwMode="auto">
          <a:xfrm>
            <a:off x="2827338" y="4503738"/>
            <a:ext cx="144462" cy="144462"/>
          </a:xfrm>
          <a:prstGeom prst="ellipse">
            <a:avLst/>
          </a:prstGeom>
          <a:solidFill>
            <a:schemeClr val="accent2"/>
          </a:solidFill>
          <a:ln w="9525">
            <a:noFill/>
            <a:round/>
            <a:headEnd/>
            <a:tailEnd/>
          </a:ln>
          <a:extLst/>
        </p:spPr>
        <p:txBody>
          <a:bodyPr wrap="none" lIns="90000" tIns="46800" rIns="90000" bIns="46800" anchor="ctr"/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da-DK"/>
          </a:p>
        </p:txBody>
      </p:sp>
      <p:sp>
        <p:nvSpPr>
          <p:cNvPr id="31" name="Oval 30"/>
          <p:cNvSpPr>
            <a:spLocks noChangeArrowheads="1"/>
          </p:cNvSpPr>
          <p:nvPr/>
        </p:nvSpPr>
        <p:spPr bwMode="auto">
          <a:xfrm>
            <a:off x="1676400" y="3352800"/>
            <a:ext cx="144463" cy="144463"/>
          </a:xfrm>
          <a:prstGeom prst="ellipse">
            <a:avLst/>
          </a:prstGeom>
          <a:solidFill>
            <a:schemeClr val="accent2"/>
          </a:solidFill>
          <a:ln w="9525">
            <a:noFill/>
            <a:round/>
            <a:headEnd/>
            <a:tailEnd/>
          </a:ln>
          <a:extLst/>
        </p:spPr>
        <p:txBody>
          <a:bodyPr wrap="none" lIns="90000" tIns="46800" rIns="90000" bIns="46800" anchor="ctr"/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da-DK"/>
          </a:p>
        </p:txBody>
      </p:sp>
      <p:sp>
        <p:nvSpPr>
          <p:cNvPr id="32" name="Oval 31"/>
          <p:cNvSpPr>
            <a:spLocks noChangeArrowheads="1"/>
          </p:cNvSpPr>
          <p:nvPr/>
        </p:nvSpPr>
        <p:spPr bwMode="auto">
          <a:xfrm>
            <a:off x="3629025" y="3581400"/>
            <a:ext cx="144463" cy="144463"/>
          </a:xfrm>
          <a:prstGeom prst="ellipse">
            <a:avLst/>
          </a:prstGeom>
          <a:solidFill>
            <a:schemeClr val="accent2"/>
          </a:solidFill>
          <a:ln w="9525">
            <a:noFill/>
            <a:round/>
            <a:headEnd/>
            <a:tailEnd/>
          </a:ln>
          <a:extLst/>
        </p:spPr>
        <p:txBody>
          <a:bodyPr wrap="none" lIns="90000" tIns="46800" rIns="90000" bIns="46800" anchor="ctr"/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da-DK"/>
          </a:p>
        </p:txBody>
      </p:sp>
      <p:sp>
        <p:nvSpPr>
          <p:cNvPr id="33" name="Oval 32"/>
          <p:cNvSpPr>
            <a:spLocks noChangeArrowheads="1"/>
          </p:cNvSpPr>
          <p:nvPr/>
        </p:nvSpPr>
        <p:spPr bwMode="auto">
          <a:xfrm>
            <a:off x="3902981" y="2492376"/>
            <a:ext cx="144463" cy="144462"/>
          </a:xfrm>
          <a:prstGeom prst="ellipse">
            <a:avLst/>
          </a:prstGeom>
          <a:solidFill>
            <a:srgbClr val="0000FF"/>
          </a:solidFill>
          <a:ln w="9525">
            <a:noFill/>
            <a:round/>
            <a:headEnd/>
            <a:tailEnd/>
          </a:ln>
          <a:extLst/>
        </p:spPr>
        <p:txBody>
          <a:bodyPr wrap="none" lIns="90000" tIns="46800" rIns="90000" bIns="46800" anchor="ctr"/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da-DK"/>
          </a:p>
        </p:txBody>
      </p:sp>
      <p:grpSp>
        <p:nvGrpSpPr>
          <p:cNvPr id="4" name="Group 38"/>
          <p:cNvGrpSpPr>
            <a:grpSpLocks/>
          </p:cNvGrpSpPr>
          <p:nvPr/>
        </p:nvGrpSpPr>
        <p:grpSpPr bwMode="auto">
          <a:xfrm>
            <a:off x="3209925" y="1068388"/>
            <a:ext cx="144463" cy="342900"/>
            <a:chOff x="3209471" y="1067594"/>
            <a:chExt cx="144463" cy="343922"/>
          </a:xfrm>
        </p:grpSpPr>
        <p:sp>
          <p:nvSpPr>
            <p:cNvPr id="22551" name="Oval 33"/>
            <p:cNvSpPr>
              <a:spLocks noChangeArrowheads="1"/>
            </p:cNvSpPr>
            <p:nvPr/>
          </p:nvSpPr>
          <p:spPr bwMode="auto">
            <a:xfrm>
              <a:off x="3209471" y="1267054"/>
              <a:ext cx="144463" cy="144462"/>
            </a:xfrm>
            <a:prstGeom prst="ellipse">
              <a:avLst/>
            </a:prstGeom>
            <a:solidFill>
              <a:srgbClr val="0000FF"/>
            </a:solidFill>
            <a:ln w="9525">
              <a:solidFill>
                <a:srgbClr val="000066"/>
              </a:solidFill>
              <a:round/>
              <a:headEnd/>
              <a:tailEnd/>
            </a:ln>
            <a:extLst/>
          </p:spPr>
          <p:txBody>
            <a:bodyPr wrap="none" lIns="90000" tIns="46800" rIns="90000" bIns="46800" anchor="ctr"/>
            <a:lstStyle>
              <a:lvl1pPr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da-DK"/>
            </a:p>
          </p:txBody>
        </p:sp>
        <p:cxnSp>
          <p:nvCxnSpPr>
            <p:cNvPr id="22552" name="Straight Arrow Connector 35"/>
            <p:cNvCxnSpPr>
              <a:cxnSpLocks noChangeShapeType="1"/>
            </p:cNvCxnSpPr>
            <p:nvPr/>
          </p:nvCxnSpPr>
          <p:spPr bwMode="auto">
            <a:xfrm rot="5400000" flipH="1" flipV="1">
              <a:off x="3201194" y="1143000"/>
              <a:ext cx="151606" cy="794"/>
            </a:xfrm>
            <a:prstGeom prst="straightConnector1">
              <a:avLst/>
            </a:prstGeom>
            <a:noFill/>
            <a:ln w="9525">
              <a:solidFill>
                <a:srgbClr val="000066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37" name="Oval 36"/>
          <p:cNvSpPr>
            <a:spLocks noChangeArrowheads="1"/>
          </p:cNvSpPr>
          <p:nvPr/>
        </p:nvSpPr>
        <p:spPr bwMode="auto">
          <a:xfrm>
            <a:off x="2552246" y="2856706"/>
            <a:ext cx="144463" cy="144463"/>
          </a:xfrm>
          <a:prstGeom prst="ellipse">
            <a:avLst/>
          </a:prstGeom>
          <a:solidFill>
            <a:schemeClr val="accent2"/>
          </a:solidFill>
          <a:ln w="9525">
            <a:noFill/>
            <a:round/>
            <a:headEnd/>
            <a:tailEnd/>
          </a:ln>
          <a:extLst/>
        </p:spPr>
        <p:txBody>
          <a:bodyPr wrap="none" lIns="90000" tIns="46800" rIns="90000" bIns="46800" anchor="ctr"/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da-DK"/>
          </a:p>
        </p:txBody>
      </p:sp>
      <p:sp>
        <p:nvSpPr>
          <p:cNvPr id="38" name="Oval 37"/>
          <p:cNvSpPr>
            <a:spLocks noChangeArrowheads="1"/>
          </p:cNvSpPr>
          <p:nvPr/>
        </p:nvSpPr>
        <p:spPr bwMode="auto">
          <a:xfrm>
            <a:off x="2555329" y="3653631"/>
            <a:ext cx="144463" cy="144463"/>
          </a:xfrm>
          <a:prstGeom prst="ellipse">
            <a:avLst/>
          </a:prstGeom>
          <a:solidFill>
            <a:schemeClr val="accent2"/>
          </a:solidFill>
          <a:ln w="9525">
            <a:noFill/>
            <a:round/>
            <a:headEnd/>
            <a:tailEnd/>
          </a:ln>
          <a:extLst/>
        </p:spPr>
        <p:txBody>
          <a:bodyPr wrap="none" lIns="90000" tIns="46800" rIns="90000" bIns="46800" anchor="ctr"/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da-DK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A55395-2BED-4A30-9795-02A173C60FCF}" type="slidenum">
              <a:rPr lang="da-DK" altLang="da-DK" smtClean="0"/>
              <a:pPr/>
              <a:t>36</a:t>
            </a:fld>
            <a:endParaRPr lang="da-DK" altLang="da-DK" dirty="0"/>
          </a:p>
        </p:txBody>
      </p:sp>
      <p:sp>
        <p:nvSpPr>
          <p:cNvPr id="36" name="Text Box 13"/>
          <p:cNvSpPr txBox="1">
            <a:spLocks noChangeArrowheads="1"/>
          </p:cNvSpPr>
          <p:nvPr/>
        </p:nvSpPr>
        <p:spPr bwMode="auto">
          <a:xfrm>
            <a:off x="4643438" y="1422977"/>
            <a:ext cx="1079459" cy="1060254"/>
          </a:xfrm>
          <a:prstGeom prst="rect">
            <a:avLst/>
          </a:prstGeom>
          <a:solidFill>
            <a:srgbClr val="FFFFCC"/>
          </a:solidFill>
          <a:ln w="28575">
            <a:solidFill>
              <a:srgbClr val="0000FF"/>
            </a:solidFill>
          </a:ln>
          <a:extLst/>
        </p:spPr>
        <p:txBody>
          <a:bodyPr wrap="square" lIns="216000" tIns="144000" rIns="90000" bIns="144000">
            <a:spAutoFit/>
          </a:bodyPr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da-DK" altLang="da-DK" b="1" i="1" dirty="0" smtClean="0">
                <a:solidFill>
                  <a:srgbClr val="000066"/>
                </a:solidFill>
                <a:latin typeface="Times New Roman" pitchFamily="18" charset="0"/>
              </a:rPr>
              <a:t>x</a:t>
            </a:r>
            <a:r>
              <a:rPr lang="da-DK" altLang="da-DK" b="1" baseline="-25000" dirty="0" smtClean="0">
                <a:solidFill>
                  <a:srgbClr val="000066"/>
                </a:solidFill>
                <a:latin typeface="Times New Roman" pitchFamily="18" charset="0"/>
              </a:rPr>
              <a:t>0</a:t>
            </a:r>
            <a:r>
              <a:rPr lang="da-DK" altLang="da-DK" b="1" dirty="0" smtClean="0">
                <a:solidFill>
                  <a:srgbClr val="000066"/>
                </a:solidFill>
                <a:latin typeface="Times New Roman" pitchFamily="18" charset="0"/>
              </a:rPr>
              <a:t>  </a:t>
            </a:r>
            <a:r>
              <a:rPr lang="da-DK" altLang="da-DK" b="1" dirty="0">
                <a:solidFill>
                  <a:srgbClr val="000066"/>
                </a:solidFill>
                <a:latin typeface="Times New Roman" pitchFamily="18" charset="0"/>
              </a:rPr>
              <a:t>=  0</a:t>
            </a:r>
          </a:p>
          <a:p>
            <a:pPr eaLnBrk="1" hangingPunct="1">
              <a:spcBef>
                <a:spcPts val="1200"/>
              </a:spcBef>
            </a:pPr>
            <a:r>
              <a:rPr lang="da-DK" altLang="da-DK" b="1" i="1" dirty="0" smtClean="0">
                <a:solidFill>
                  <a:srgbClr val="000066"/>
                </a:solidFill>
                <a:latin typeface="Times New Roman" pitchFamily="18" charset="0"/>
              </a:rPr>
              <a:t>y</a:t>
            </a:r>
            <a:r>
              <a:rPr lang="da-DK" altLang="da-DK" b="1" baseline="-25000" dirty="0" smtClean="0">
                <a:solidFill>
                  <a:srgbClr val="000066"/>
                </a:solidFill>
                <a:latin typeface="Times New Roman" pitchFamily="18" charset="0"/>
              </a:rPr>
              <a:t>0</a:t>
            </a:r>
            <a:r>
              <a:rPr lang="da-DK" altLang="da-DK" b="1" dirty="0" smtClean="0">
                <a:solidFill>
                  <a:srgbClr val="000066"/>
                </a:solidFill>
                <a:latin typeface="Times New Roman" pitchFamily="18" charset="0"/>
              </a:rPr>
              <a:t>  </a:t>
            </a:r>
            <a:r>
              <a:rPr lang="da-DK" altLang="da-DK" b="1" dirty="0">
                <a:solidFill>
                  <a:srgbClr val="000066"/>
                </a:solidFill>
                <a:latin typeface="Times New Roman" pitchFamily="18" charset="0"/>
              </a:rPr>
              <a:t>=  </a:t>
            </a:r>
            <a:r>
              <a:rPr lang="da-DK" altLang="da-DK" b="1" dirty="0" smtClean="0">
                <a:solidFill>
                  <a:srgbClr val="000066"/>
                </a:solidFill>
                <a:latin typeface="Times New Roman" pitchFamily="18" charset="0"/>
              </a:rPr>
              <a:t>0</a:t>
            </a:r>
            <a:endParaRPr lang="da-DK" altLang="da-DK" b="1" dirty="0">
              <a:solidFill>
                <a:srgbClr val="000066"/>
              </a:solidFill>
              <a:latin typeface="Times New Roman" pitchFamily="18" charset="0"/>
            </a:endParaRPr>
          </a:p>
        </p:txBody>
      </p:sp>
      <p:sp>
        <p:nvSpPr>
          <p:cNvPr id="41" name="Rectangle 3"/>
          <p:cNvSpPr txBox="1">
            <a:spLocks noChangeArrowheads="1"/>
          </p:cNvSpPr>
          <p:nvPr/>
        </p:nvSpPr>
        <p:spPr bwMode="auto">
          <a:xfrm>
            <a:off x="5851256" y="1057220"/>
            <a:ext cx="719419" cy="3686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pitchFamily="-106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9pPr>
          </a:lstStyle>
          <a:p>
            <a:pPr marL="0" lvl="1" indent="0" eaLnBrk="1" hangingPunct="1">
              <a:buNone/>
            </a:pPr>
            <a:r>
              <a:rPr lang="da-DK" altLang="da-DK" sz="1600" kern="0" dirty="0" smtClean="0">
                <a:ea typeface="ＭＳ Ｐゴシック" pitchFamily="34" charset="-128"/>
              </a:rPr>
              <a:t>n ≥ 0</a:t>
            </a:r>
            <a:endParaRPr lang="da-DK" altLang="da-DK" sz="1600" kern="0" dirty="0">
              <a:ea typeface="ＭＳ Ｐゴシック" pitchFamily="34" charset="-128"/>
            </a:endParaRPr>
          </a:p>
        </p:txBody>
      </p:sp>
      <p:sp>
        <p:nvSpPr>
          <p:cNvPr id="42" name="Rectangle 3"/>
          <p:cNvSpPr txBox="1">
            <a:spLocks noChangeArrowheads="1"/>
          </p:cNvSpPr>
          <p:nvPr/>
        </p:nvSpPr>
        <p:spPr bwMode="auto">
          <a:xfrm>
            <a:off x="4643438" y="1052736"/>
            <a:ext cx="671870" cy="3628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pitchFamily="-106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9pPr>
          </a:lstStyle>
          <a:p>
            <a:pPr marL="0" lvl="1" indent="0" eaLnBrk="1" hangingPunct="1">
              <a:buNone/>
            </a:pPr>
            <a:r>
              <a:rPr lang="da-DK" altLang="da-DK" sz="1600" kern="0" dirty="0">
                <a:ea typeface="ＭＳ Ｐゴシック" pitchFamily="34" charset="-128"/>
              </a:rPr>
              <a:t>n</a:t>
            </a:r>
            <a:r>
              <a:rPr lang="da-DK" altLang="da-DK" sz="1600" kern="0" dirty="0" smtClean="0">
                <a:ea typeface="ＭＳ Ｐゴシック" pitchFamily="34" charset="-128"/>
              </a:rPr>
              <a:t> = 0</a:t>
            </a:r>
            <a:endParaRPr lang="da-DK" altLang="da-DK" sz="1600" kern="0" dirty="0">
              <a:ea typeface="ＭＳ Ｐゴシック" pitchFamily="34" charset="-128"/>
            </a:endParaRPr>
          </a:p>
        </p:txBody>
      </p:sp>
      <p:sp>
        <p:nvSpPr>
          <p:cNvPr id="43" name="Rectangle 3"/>
          <p:cNvSpPr txBox="1">
            <a:spLocks noChangeArrowheads="1"/>
          </p:cNvSpPr>
          <p:nvPr/>
        </p:nvSpPr>
        <p:spPr>
          <a:xfrm>
            <a:off x="350027" y="5669074"/>
            <a:ext cx="4942053" cy="1072294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pitchFamily="-106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9pPr>
          </a:lstStyle>
          <a:p>
            <a:pPr eaLnBrk="1" hangingPunct="1"/>
            <a:r>
              <a:rPr lang="da-DK" altLang="da-DK" sz="2000" dirty="0">
                <a:ea typeface="ＭＳ Ｐゴシック" pitchFamily="34" charset="-128"/>
              </a:rPr>
              <a:t>Afstanden fra (0,0) går</a:t>
            </a:r>
            <a:r>
              <a:rPr lang="da-DK" altLang="da-DK" sz="2000" kern="0" dirty="0" smtClean="0">
                <a:ea typeface="ＭＳ Ｐゴシック" pitchFamily="34" charset="-128"/>
              </a:rPr>
              <a:t> mod uendelig</a:t>
            </a:r>
          </a:p>
          <a:p>
            <a:pPr lvl="1">
              <a:spcBef>
                <a:spcPts val="600"/>
              </a:spcBef>
            </a:pPr>
            <a:r>
              <a:rPr lang="da-DK" altLang="da-DK" sz="1800" dirty="0" smtClean="0">
                <a:ea typeface="ＭＳ Ｐゴシック" pitchFamily="34" charset="-128"/>
              </a:rPr>
              <a:t>Punktet </a:t>
            </a:r>
            <a:r>
              <a:rPr lang="da-DK" altLang="da-DK" sz="1800" b="1" dirty="0">
                <a:solidFill>
                  <a:srgbClr val="0000FF"/>
                </a:solidFill>
                <a:ea typeface="ＭＳ Ｐゴシック" pitchFamily="34" charset="-128"/>
              </a:rPr>
              <a:t>(0,1.01)</a:t>
            </a:r>
            <a:r>
              <a:rPr lang="da-DK" altLang="da-DK" sz="1800" dirty="0">
                <a:ea typeface="ＭＳ Ｐゴシック" pitchFamily="34" charset="-128"/>
              </a:rPr>
              <a:t> </a:t>
            </a:r>
            <a:r>
              <a:rPr lang="da-DK" altLang="da-DK" sz="1800" dirty="0" smtClean="0">
                <a:ea typeface="ＭＳ Ｐゴシック" pitchFamily="34" charset="-128"/>
              </a:rPr>
              <a:t>tilhører </a:t>
            </a:r>
            <a:r>
              <a:rPr lang="da-DK" altLang="da-DK" sz="1800" b="1" dirty="0" smtClean="0">
                <a:solidFill>
                  <a:srgbClr val="008000"/>
                </a:solidFill>
                <a:ea typeface="ＭＳ Ｐゴシック" pitchFamily="34" charset="-128"/>
              </a:rPr>
              <a:t>ikke </a:t>
            </a:r>
            <a:r>
              <a:rPr lang="da-DK" altLang="da-DK" sz="1800" dirty="0" err="1" smtClean="0">
                <a:ea typeface="ＭＳ Ｐゴシック" pitchFamily="34" charset="-128"/>
              </a:rPr>
              <a:t>Mandelbrotmængden</a:t>
            </a:r>
            <a:endParaRPr lang="da-DK" altLang="da-DK" sz="1800" dirty="0">
              <a:ea typeface="ＭＳ Ｐゴシック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9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9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9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9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9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97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97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97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97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97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97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7" grpId="0" animBg="1"/>
      <p:bldP spid="38" grpId="0" animBg="1"/>
      <p:bldP spid="43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a-DK" altLang="da-DK" sz="3200" noProof="0" dirty="0" smtClean="0">
                <a:ea typeface="ＭＳ Ｐゴシック" pitchFamily="34" charset="-128"/>
              </a:rPr>
              <a:t>Beregning af Mandelbrotmængden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2444" y="4296019"/>
            <a:ext cx="2274012" cy="2517357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A55395-2BED-4A30-9795-02A173C60FCF}" type="slidenum">
              <a:rPr lang="da-DK" altLang="da-DK" smtClean="0"/>
              <a:pPr/>
              <a:t>37</a:t>
            </a:fld>
            <a:endParaRPr lang="da-DK" altLang="da-DK" dirty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467544" y="1052736"/>
            <a:ext cx="8352928" cy="4824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pitchFamily="-106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9pPr>
          </a:lstStyle>
          <a:p>
            <a:pPr marL="342900" lvl="1" indent="-342900" eaLnBrk="1" hangingPunct="1">
              <a:buChar char="•"/>
            </a:pPr>
            <a:r>
              <a:rPr lang="da-DK" b="1" kern="0" dirty="0" smtClean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Man </a:t>
            </a:r>
            <a:r>
              <a:rPr lang="da-DK" b="1" kern="0" dirty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kan vise, at hvis talfølgen en gang kommer uden for cirklen (med radius 2) vil afstanden til (0,0) gå mod </a:t>
            </a:r>
            <a:r>
              <a:rPr lang="da-DK" b="1" kern="0" dirty="0" smtClean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uendelig</a:t>
            </a:r>
          </a:p>
          <a:p>
            <a:pPr lvl="1" eaLnBrk="1" hangingPunct="1">
              <a:spcBef>
                <a:spcPts val="600"/>
              </a:spcBef>
            </a:pPr>
            <a:r>
              <a:rPr lang="da-DK" sz="1800" dirty="0" smtClean="0"/>
              <a:t>Når det sker, kan vi stoppe </a:t>
            </a:r>
            <a:r>
              <a:rPr lang="da-DK" sz="1800" dirty="0"/>
              <a:t>beregningen </a:t>
            </a:r>
            <a:r>
              <a:rPr lang="da-DK" sz="1800" dirty="0" smtClean="0"/>
              <a:t>og </a:t>
            </a:r>
            <a:r>
              <a:rPr lang="da-DK" sz="1800" dirty="0"/>
              <a:t>konkludere, at punktet ikke tilhører </a:t>
            </a:r>
            <a:r>
              <a:rPr lang="da-DK" sz="1800" dirty="0" smtClean="0"/>
              <a:t>Mandelbrotmængden</a:t>
            </a:r>
            <a:endParaRPr lang="da-DK" sz="1800" dirty="0"/>
          </a:p>
          <a:p>
            <a:pPr marL="342900" lvl="1" indent="-342900" eaLnBrk="1" hangingPunct="1">
              <a:spcBef>
                <a:spcPts val="1800"/>
              </a:spcBef>
              <a:buChar char="•"/>
            </a:pPr>
            <a:r>
              <a:rPr lang="da-DK" b="1" kern="0" dirty="0" smtClean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For at lave en præcis beregning af Mandelbort mængden skal vi beregne </a:t>
            </a:r>
            <a:r>
              <a:rPr lang="da-DK" b="1" kern="0" dirty="0" smtClean="0">
                <a:solidFill>
                  <a:srgbClr val="008000"/>
                </a:solidFill>
                <a:ea typeface="ＭＳ Ｐゴシック" pitchFamily="34" charset="-128"/>
                <a:cs typeface="ＭＳ Ｐゴシック" pitchFamily="-106" charset="-128"/>
              </a:rPr>
              <a:t>uendelige</a:t>
            </a:r>
            <a:r>
              <a:rPr lang="da-DK" b="1" kern="0" dirty="0" smtClean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 talfølger</a:t>
            </a:r>
          </a:p>
          <a:p>
            <a:pPr lvl="1" eaLnBrk="1" hangingPunct="1">
              <a:spcBef>
                <a:spcPts val="600"/>
              </a:spcBef>
            </a:pPr>
            <a:r>
              <a:rPr lang="da-DK" sz="1800" dirty="0" smtClean="0"/>
              <a:t>Det kan man ikke gøre i endelig tid</a:t>
            </a:r>
          </a:p>
          <a:p>
            <a:pPr lvl="1" eaLnBrk="1" hangingPunct="1">
              <a:spcBef>
                <a:spcPts val="600"/>
              </a:spcBef>
            </a:pPr>
            <a:r>
              <a:rPr lang="da-DK" sz="1800" dirty="0" smtClean="0"/>
              <a:t>Derfor </a:t>
            </a:r>
            <a:r>
              <a:rPr lang="da-DK" sz="1800" dirty="0"/>
              <a:t>vælger vi et forudbestemt, maksimalt antal iterationer </a:t>
            </a:r>
            <a:r>
              <a:rPr lang="da-DK" sz="1800" b="1" dirty="0">
                <a:solidFill>
                  <a:srgbClr val="008000"/>
                </a:solidFill>
              </a:rPr>
              <a:t>max</a:t>
            </a:r>
          </a:p>
          <a:p>
            <a:pPr lvl="1" eaLnBrk="1" hangingPunct="1">
              <a:spcBef>
                <a:spcPts val="600"/>
              </a:spcBef>
            </a:pPr>
            <a:r>
              <a:rPr lang="da-DK" sz="1800" dirty="0" smtClean="0"/>
              <a:t>Hvis talfølgen </a:t>
            </a:r>
            <a:r>
              <a:rPr lang="da-DK" sz="1800" b="1" dirty="0" smtClean="0">
                <a:solidFill>
                  <a:srgbClr val="008000"/>
                </a:solidFill>
              </a:rPr>
              <a:t>ikke</a:t>
            </a:r>
            <a:r>
              <a:rPr lang="da-DK" sz="1800" dirty="0" smtClean="0">
                <a:solidFill>
                  <a:srgbClr val="008000"/>
                </a:solidFill>
              </a:rPr>
              <a:t> </a:t>
            </a:r>
            <a:r>
              <a:rPr lang="da-DK" sz="1800" dirty="0" smtClean="0"/>
              <a:t>kommer uden for cirklen indenfor </a:t>
            </a:r>
            <a:r>
              <a:rPr lang="da-DK" sz="1800" b="1" dirty="0" smtClean="0">
                <a:solidFill>
                  <a:srgbClr val="008000"/>
                </a:solidFill>
              </a:rPr>
              <a:t>max</a:t>
            </a:r>
            <a:r>
              <a:rPr lang="da-DK" sz="1800" dirty="0" smtClean="0">
                <a:solidFill>
                  <a:srgbClr val="008000"/>
                </a:solidFill>
              </a:rPr>
              <a:t> </a:t>
            </a:r>
            <a:r>
              <a:rPr lang="da-DK" sz="1800" dirty="0" smtClean="0"/>
              <a:t>iterationer, antager vi, at den </a:t>
            </a:r>
            <a:r>
              <a:rPr lang="da-DK" sz="1800" b="1" dirty="0" smtClean="0">
                <a:solidFill>
                  <a:srgbClr val="008000"/>
                </a:solidFill>
              </a:rPr>
              <a:t>aldrig</a:t>
            </a:r>
            <a:r>
              <a:rPr lang="da-DK" sz="1800" dirty="0" smtClean="0">
                <a:solidFill>
                  <a:srgbClr val="008000"/>
                </a:solidFill>
              </a:rPr>
              <a:t> </a:t>
            </a:r>
            <a:r>
              <a:rPr lang="da-DK" sz="1800" dirty="0" smtClean="0"/>
              <a:t>kommer udenfor, og at (</a:t>
            </a:r>
            <a:r>
              <a:rPr lang="da-DK" sz="1800" dirty="0" err="1" smtClean="0"/>
              <a:t>a,b</a:t>
            </a:r>
            <a:r>
              <a:rPr lang="da-DK" sz="1800" dirty="0" smtClean="0"/>
              <a:t>) dermed</a:t>
            </a:r>
            <a:br>
              <a:rPr lang="da-DK" sz="1800" dirty="0" smtClean="0"/>
            </a:br>
            <a:r>
              <a:rPr lang="da-DK" sz="1800" dirty="0" smtClean="0"/>
              <a:t>tilhører mandelbrotmængden</a:t>
            </a:r>
          </a:p>
          <a:p>
            <a:pPr lvl="1" eaLnBrk="1" hangingPunct="1">
              <a:spcBef>
                <a:spcPts val="600"/>
              </a:spcBef>
            </a:pPr>
            <a:r>
              <a:rPr lang="da-DK" altLang="da-DK" sz="1800" kern="0" dirty="0" smtClean="0">
                <a:ea typeface="ＭＳ Ｐゴシック" pitchFamily="34" charset="-128"/>
              </a:rPr>
              <a:t>Jo større vi sætter </a:t>
            </a:r>
            <a:r>
              <a:rPr lang="da-DK" altLang="da-DK" sz="1800" b="1" kern="0" dirty="0" smtClean="0">
                <a:solidFill>
                  <a:srgbClr val="008000"/>
                </a:solidFill>
                <a:ea typeface="ＭＳ Ｐゴシック" pitchFamily="34" charset="-128"/>
              </a:rPr>
              <a:t>max</a:t>
            </a:r>
            <a:r>
              <a:rPr lang="da-DK" altLang="da-DK" sz="1800" kern="0" dirty="0" smtClean="0">
                <a:ea typeface="ＭＳ Ｐゴシック" pitchFamily="34" charset="-128"/>
              </a:rPr>
              <a:t>, jo mere præcist beregnes</a:t>
            </a:r>
            <a:br>
              <a:rPr lang="da-DK" altLang="da-DK" sz="1800" kern="0" dirty="0" smtClean="0">
                <a:ea typeface="ＭＳ Ｐゴシック" pitchFamily="34" charset="-128"/>
              </a:rPr>
            </a:br>
            <a:r>
              <a:rPr lang="da-DK" altLang="da-DK" sz="1800" kern="0" dirty="0" smtClean="0">
                <a:ea typeface="ＭＳ Ｐゴシック" pitchFamily="34" charset="-128"/>
              </a:rPr>
              <a:t>Mandelbrotmængden (og jo mere tid skal der</a:t>
            </a:r>
            <a:br>
              <a:rPr lang="da-DK" altLang="da-DK" sz="1800" kern="0" dirty="0" smtClean="0">
                <a:ea typeface="ＭＳ Ｐゴシック" pitchFamily="34" charset="-128"/>
              </a:rPr>
            </a:br>
            <a:r>
              <a:rPr lang="da-DK" altLang="da-DK" sz="1800" kern="0" dirty="0" smtClean="0">
                <a:ea typeface="ＭＳ Ｐゴシック" pitchFamily="34" charset="-128"/>
              </a:rPr>
              <a:t>bruges på beregningen)</a:t>
            </a:r>
            <a:endParaRPr lang="da-DK" altLang="da-DK" sz="1800" kern="0" dirty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32963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a-DK" altLang="da-DK" sz="3200" noProof="0" dirty="0" smtClean="0">
                <a:ea typeface="ＭＳ Ｐゴシック" pitchFamily="34" charset="-128"/>
              </a:rPr>
              <a:t>Sort/hvid</a:t>
            </a:r>
            <a:r>
              <a:rPr lang="da-DK" altLang="da-DK" sz="3200" dirty="0" smtClean="0">
                <a:ea typeface="ＭＳ Ｐゴシック" pitchFamily="34" charset="-128"/>
              </a:rPr>
              <a:t> </a:t>
            </a:r>
            <a:r>
              <a:rPr lang="da-DK" altLang="da-DK" sz="3200" noProof="0" dirty="0" smtClean="0">
                <a:ea typeface="ＭＳ Ｐゴシック" pitchFamily="34" charset="-128"/>
              </a:rPr>
              <a:t>algoritme (pseudokode)</a:t>
            </a:r>
          </a:p>
        </p:txBody>
      </p:sp>
      <p:sp>
        <p:nvSpPr>
          <p:cNvPr id="26626" name="Text Box 3"/>
          <p:cNvSpPr txBox="1">
            <a:spLocks noChangeArrowheads="1"/>
          </p:cNvSpPr>
          <p:nvPr/>
        </p:nvSpPr>
        <p:spPr bwMode="auto">
          <a:xfrm>
            <a:off x="1331639" y="1284552"/>
            <a:ext cx="6416697" cy="4514428"/>
          </a:xfrm>
          <a:prstGeom prst="rect">
            <a:avLst/>
          </a:prstGeom>
          <a:solidFill>
            <a:srgbClr val="FFFFCC"/>
          </a:solidFill>
          <a:ln w="28575">
            <a:solidFill>
              <a:srgbClr val="0000FF"/>
            </a:solidFill>
          </a:ln>
          <a:extLst/>
        </p:spPr>
        <p:txBody>
          <a:bodyPr wrap="square" lIns="90000" tIns="108000" rIns="90000" bIns="46800">
            <a:spAutoFit/>
          </a:bodyPr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da-DK" altLang="da-DK" b="1" dirty="0">
                <a:solidFill>
                  <a:srgbClr val="7030A0"/>
                </a:solidFill>
                <a:latin typeface="Courier New" pitchFamily="49" charset="0"/>
              </a:rPr>
              <a:t>for</a:t>
            </a:r>
            <a:r>
              <a:rPr lang="da-DK" altLang="da-DK" b="1" dirty="0">
                <a:solidFill>
                  <a:srgbClr val="0000FF"/>
                </a:solidFill>
                <a:latin typeface="Courier New" pitchFamily="49" charset="0"/>
              </a:rPr>
              <a:t> </a:t>
            </a:r>
            <a:r>
              <a:rPr lang="da-DK" altLang="da-DK" b="1" dirty="0" err="1">
                <a:solidFill>
                  <a:schemeClr val="tx1"/>
                </a:solidFill>
                <a:latin typeface="Courier New" pitchFamily="49" charset="0"/>
              </a:rPr>
              <a:t>each</a:t>
            </a:r>
            <a:r>
              <a:rPr lang="da-DK" altLang="da-DK" b="1" dirty="0">
                <a:solidFill>
                  <a:schemeClr val="tx1"/>
                </a:solidFill>
                <a:latin typeface="Courier New" pitchFamily="49" charset="0"/>
              </a:rPr>
              <a:t> point </a:t>
            </a: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(</a:t>
            </a:r>
            <a:r>
              <a:rPr lang="da-DK" altLang="da-DK" b="1" dirty="0" err="1" smtClean="0">
                <a:solidFill>
                  <a:schemeClr val="tx1"/>
                </a:solidFill>
                <a:latin typeface="Courier New" pitchFamily="49" charset="0"/>
              </a:rPr>
              <a:t>a,b</a:t>
            </a: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) {</a:t>
            </a:r>
          </a:p>
          <a:p>
            <a:pPr eaLnBrk="1" hangingPunct="1">
              <a:lnSpc>
                <a:spcPct val="90000"/>
              </a:lnSpc>
            </a:pP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  n = 0</a:t>
            </a:r>
            <a:r>
              <a:rPr lang="da-DK" altLang="da-DK" b="1" dirty="0">
                <a:solidFill>
                  <a:schemeClr val="tx1"/>
                </a:solidFill>
                <a:latin typeface="Courier New" pitchFamily="49" charset="0"/>
              </a:rPr>
              <a:t>; </a:t>
            </a:r>
            <a:endParaRPr lang="da-DK" altLang="da-DK" b="1" dirty="0" smtClean="0">
              <a:solidFill>
                <a:schemeClr val="tx1"/>
              </a:solidFill>
              <a:latin typeface="Courier New" pitchFamily="49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da-DK" altLang="da-DK" sz="1600" b="1" dirty="0">
                <a:solidFill>
                  <a:schemeClr val="tx1"/>
                </a:solidFill>
                <a:latin typeface="Courier New" pitchFamily="49" charset="0"/>
              </a:rPr>
              <a:t> </a:t>
            </a:r>
            <a:r>
              <a:rPr lang="da-DK" altLang="da-DK" sz="1600" b="1" dirty="0" smtClean="0">
                <a:solidFill>
                  <a:schemeClr val="tx1"/>
                </a:solidFill>
                <a:latin typeface="Courier New" pitchFamily="49" charset="0"/>
              </a:rPr>
              <a:t> </a:t>
            </a: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(</a:t>
            </a:r>
            <a:r>
              <a:rPr lang="da-DK" altLang="da-DK" b="1" dirty="0" err="1" smtClean="0">
                <a:solidFill>
                  <a:schemeClr val="tx1"/>
                </a:solidFill>
                <a:latin typeface="Courier New" pitchFamily="49" charset="0"/>
              </a:rPr>
              <a:t>x,y</a:t>
            </a: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) = (0,0); </a:t>
            </a:r>
          </a:p>
          <a:p>
            <a:pPr eaLnBrk="1" hangingPunct="1">
              <a:lnSpc>
                <a:spcPct val="140000"/>
              </a:lnSpc>
            </a:pP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  </a:t>
            </a:r>
            <a:r>
              <a:rPr lang="da-DK" altLang="da-DK" b="1" dirty="0" err="1" smtClean="0">
                <a:solidFill>
                  <a:srgbClr val="7030A0"/>
                </a:solidFill>
                <a:latin typeface="Courier New" pitchFamily="49" charset="0"/>
              </a:rPr>
              <a:t>while</a:t>
            </a: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(|(</a:t>
            </a:r>
            <a:r>
              <a:rPr lang="da-DK" altLang="da-DK" b="1" dirty="0" err="1">
                <a:solidFill>
                  <a:schemeClr val="tx1"/>
                </a:solidFill>
                <a:latin typeface="Courier New" pitchFamily="49" charset="0"/>
              </a:rPr>
              <a:t>x,y</a:t>
            </a:r>
            <a:r>
              <a:rPr lang="da-DK" altLang="da-DK" b="1" dirty="0">
                <a:solidFill>
                  <a:schemeClr val="tx1"/>
                </a:solidFill>
                <a:latin typeface="Courier New" pitchFamily="49" charset="0"/>
              </a:rPr>
              <a:t>)| </a:t>
            </a:r>
            <a:r>
              <a:rPr lang="da-DK" altLang="da-DK" b="1" dirty="0" smtClean="0">
                <a:solidFill>
                  <a:schemeClr val="tx1"/>
                </a:solidFill>
                <a:latin typeface="Courier New"/>
                <a:cs typeface="Courier New"/>
                <a:sym typeface="Symbol" pitchFamily="18" charset="2"/>
              </a:rPr>
              <a:t>≤</a:t>
            </a: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  <a:sym typeface="Symbol" pitchFamily="18" charset="2"/>
              </a:rPr>
              <a:t> 2 &amp;&amp;</a:t>
            </a: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 n &lt; max) {</a:t>
            </a:r>
            <a:endParaRPr lang="da-DK" altLang="da-DK" b="1" dirty="0">
              <a:solidFill>
                <a:schemeClr val="tx1"/>
              </a:solidFill>
              <a:latin typeface="Courier New" pitchFamily="49" charset="0"/>
            </a:endParaRPr>
          </a:p>
          <a:p>
            <a:pPr eaLnBrk="1" hangingPunct="1"/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    </a:t>
            </a:r>
            <a:r>
              <a:rPr lang="da-DK" altLang="da-DK" b="1" i="1" dirty="0" smtClean="0">
                <a:solidFill>
                  <a:srgbClr val="FF0000"/>
                </a:solidFill>
                <a:latin typeface="Courier New" pitchFamily="49" charset="0"/>
              </a:rPr>
              <a:t>beregn næste punkt i talfølgen;</a:t>
            </a:r>
          </a:p>
          <a:p>
            <a:pPr eaLnBrk="1" hangingPunct="1"/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    n++;</a:t>
            </a:r>
            <a:endParaRPr lang="da-DK" altLang="da-DK" b="1" dirty="0">
              <a:solidFill>
                <a:schemeClr val="tx1"/>
              </a:solidFill>
              <a:latin typeface="Courier New" pitchFamily="49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da-DK" altLang="da-DK" b="1" dirty="0">
                <a:solidFill>
                  <a:schemeClr val="tx1"/>
                </a:solidFill>
                <a:latin typeface="Courier New" pitchFamily="49" charset="0"/>
              </a:rPr>
              <a:t>  </a:t>
            </a: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}</a:t>
            </a:r>
            <a:endParaRPr lang="da-DK" altLang="da-DK" b="1" dirty="0">
              <a:solidFill>
                <a:schemeClr val="tx1"/>
              </a:solidFill>
              <a:latin typeface="Courier New" pitchFamily="49" charset="0"/>
            </a:endParaRPr>
          </a:p>
          <a:p>
            <a:pPr eaLnBrk="1" hangingPunct="1">
              <a:lnSpc>
                <a:spcPct val="90000"/>
              </a:lnSpc>
            </a:pPr>
            <a:endParaRPr lang="da-DK" altLang="da-DK" sz="800" b="1" dirty="0">
              <a:solidFill>
                <a:schemeClr val="tx1"/>
              </a:solidFill>
              <a:latin typeface="Courier New" pitchFamily="49" charset="0"/>
            </a:endParaRPr>
          </a:p>
          <a:p>
            <a:pPr eaLnBrk="1" hangingPunct="1">
              <a:lnSpc>
                <a:spcPct val="140000"/>
              </a:lnSpc>
            </a:pP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  </a:t>
            </a:r>
            <a:r>
              <a:rPr lang="da-DK" altLang="da-DK" b="1" dirty="0" smtClean="0">
                <a:solidFill>
                  <a:srgbClr val="7030A0"/>
                </a:solidFill>
                <a:latin typeface="Courier New" pitchFamily="49" charset="0"/>
              </a:rPr>
              <a:t>if</a:t>
            </a: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(n </a:t>
            </a:r>
            <a:r>
              <a:rPr lang="da-DK" altLang="da-DK" b="1" dirty="0">
                <a:solidFill>
                  <a:schemeClr val="tx1"/>
                </a:solidFill>
                <a:latin typeface="Courier New" pitchFamily="49" charset="0"/>
              </a:rPr>
              <a:t>= </a:t>
            </a: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max) { </a:t>
            </a:r>
            <a:endParaRPr lang="da-DK" altLang="da-DK" b="1" dirty="0">
              <a:solidFill>
                <a:srgbClr val="008000"/>
              </a:solidFill>
              <a:latin typeface="Courier New" pitchFamily="49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    </a:t>
            </a:r>
            <a:r>
              <a:rPr lang="da-DK" altLang="da-DK" b="1" dirty="0" err="1" smtClean="0">
                <a:solidFill>
                  <a:schemeClr val="tx1"/>
                </a:solidFill>
                <a:latin typeface="Courier New" pitchFamily="49" charset="0"/>
              </a:rPr>
              <a:t>color</a:t>
            </a: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(</a:t>
            </a:r>
            <a:r>
              <a:rPr lang="da-DK" altLang="da-DK" b="1" dirty="0" err="1" smtClean="0">
                <a:solidFill>
                  <a:schemeClr val="tx1"/>
                </a:solidFill>
                <a:latin typeface="Courier New" pitchFamily="49" charset="0"/>
              </a:rPr>
              <a:t>a,b</a:t>
            </a: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) = </a:t>
            </a:r>
            <a:r>
              <a:rPr lang="da-DK" altLang="da-DK" b="1" dirty="0" err="1" smtClean="0">
                <a:solidFill>
                  <a:schemeClr val="tx1"/>
                </a:solidFill>
                <a:latin typeface="Courier New" pitchFamily="49" charset="0"/>
              </a:rPr>
              <a:t>black</a:t>
            </a: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;   </a:t>
            </a:r>
            <a:r>
              <a:rPr lang="da-DK" altLang="da-DK" b="1" dirty="0" smtClean="0">
                <a:solidFill>
                  <a:srgbClr val="0000FF"/>
                </a:solidFill>
                <a:latin typeface="Courier New" pitchFamily="49" charset="0"/>
              </a:rPr>
              <a:t>// </a:t>
            </a:r>
            <a:r>
              <a:rPr lang="da-DK" altLang="da-DK" b="1" dirty="0" err="1" smtClean="0">
                <a:solidFill>
                  <a:srgbClr val="0000FF"/>
                </a:solidFill>
                <a:latin typeface="Courier New" pitchFamily="49" charset="0"/>
              </a:rPr>
              <a:t>Member</a:t>
            </a:r>
            <a:endParaRPr lang="da-DK" altLang="da-DK" b="1" dirty="0">
              <a:solidFill>
                <a:srgbClr val="0000FF"/>
              </a:solidFill>
              <a:latin typeface="Courier New" pitchFamily="49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  }</a:t>
            </a:r>
          </a:p>
          <a:p>
            <a:pPr eaLnBrk="1" hangingPunct="1">
              <a:lnSpc>
                <a:spcPct val="90000"/>
              </a:lnSpc>
            </a:pP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  </a:t>
            </a:r>
            <a:r>
              <a:rPr lang="da-DK" altLang="da-DK" b="1" dirty="0" err="1" smtClean="0">
                <a:solidFill>
                  <a:srgbClr val="7030A0"/>
                </a:solidFill>
                <a:latin typeface="Courier New" pitchFamily="49" charset="0"/>
              </a:rPr>
              <a:t>else</a:t>
            </a:r>
            <a:r>
              <a:rPr lang="da-DK" altLang="da-DK" b="1" dirty="0" smtClean="0">
                <a:solidFill>
                  <a:srgbClr val="7030A0"/>
                </a:solidFill>
                <a:latin typeface="Courier New" pitchFamily="49" charset="0"/>
              </a:rPr>
              <a:t> </a:t>
            </a: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{       </a:t>
            </a:r>
            <a:endParaRPr lang="da-DK" altLang="da-DK" b="1" dirty="0">
              <a:solidFill>
                <a:srgbClr val="008000"/>
              </a:solidFill>
              <a:latin typeface="Courier New" pitchFamily="49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    </a:t>
            </a:r>
            <a:r>
              <a:rPr lang="da-DK" altLang="da-DK" b="1" dirty="0" err="1" smtClean="0">
                <a:solidFill>
                  <a:schemeClr val="tx1"/>
                </a:solidFill>
                <a:latin typeface="Courier New" pitchFamily="49" charset="0"/>
              </a:rPr>
              <a:t>color</a:t>
            </a: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(</a:t>
            </a:r>
            <a:r>
              <a:rPr lang="da-DK" altLang="da-DK" b="1" dirty="0" err="1" smtClean="0">
                <a:solidFill>
                  <a:schemeClr val="tx1"/>
                </a:solidFill>
                <a:latin typeface="Courier New" pitchFamily="49" charset="0"/>
              </a:rPr>
              <a:t>a,b</a:t>
            </a: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) = </a:t>
            </a:r>
            <a:r>
              <a:rPr lang="da-DK" altLang="da-DK" b="1" dirty="0" err="1" smtClean="0">
                <a:solidFill>
                  <a:schemeClr val="tx1"/>
                </a:solidFill>
                <a:latin typeface="Courier New" pitchFamily="49" charset="0"/>
              </a:rPr>
              <a:t>white</a:t>
            </a: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;   </a:t>
            </a:r>
            <a:r>
              <a:rPr lang="da-DK" altLang="da-DK" b="1" dirty="0" smtClean="0">
                <a:solidFill>
                  <a:srgbClr val="0000FF"/>
                </a:solidFill>
                <a:latin typeface="Courier New" pitchFamily="49" charset="0"/>
              </a:rPr>
              <a:t>// Not </a:t>
            </a:r>
            <a:r>
              <a:rPr lang="da-DK" altLang="da-DK" b="1" dirty="0" err="1">
                <a:solidFill>
                  <a:srgbClr val="0000FF"/>
                </a:solidFill>
                <a:latin typeface="Courier New" pitchFamily="49" charset="0"/>
              </a:rPr>
              <a:t>member</a:t>
            </a:r>
            <a:endParaRPr lang="da-DK" altLang="da-DK" b="1" dirty="0">
              <a:solidFill>
                <a:srgbClr val="0000FF"/>
              </a:solidFill>
              <a:latin typeface="Courier New" pitchFamily="49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  }</a:t>
            </a:r>
            <a:endParaRPr lang="da-DK" altLang="da-DK" b="1" dirty="0">
              <a:solidFill>
                <a:schemeClr val="tx1"/>
              </a:solidFill>
              <a:latin typeface="Courier New" pitchFamily="49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da-DK" altLang="da-DK" b="1" dirty="0">
                <a:solidFill>
                  <a:schemeClr val="tx1"/>
                </a:solidFill>
                <a:latin typeface="Courier New" pitchFamily="49" charset="0"/>
              </a:rPr>
              <a:t>}</a:t>
            </a:r>
          </a:p>
        </p:txBody>
      </p:sp>
      <p:sp>
        <p:nvSpPr>
          <p:cNvPr id="26627" name="Rectangle 4"/>
          <p:cNvSpPr>
            <a:spLocks noChangeArrowheads="1"/>
          </p:cNvSpPr>
          <p:nvPr/>
        </p:nvSpPr>
        <p:spPr bwMode="auto">
          <a:xfrm>
            <a:off x="1631648" y="2308541"/>
            <a:ext cx="5178226" cy="1228744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000" tIns="46800" rIns="90000" bIns="46800" anchor="ctr"/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da-DK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A55395-2BED-4A30-9795-02A173C60FCF}" type="slidenum">
              <a:rPr lang="da-DK" altLang="da-DK" smtClean="0"/>
              <a:pPr/>
              <a:t>38</a:t>
            </a:fld>
            <a:endParaRPr lang="da-DK" altLang="da-DK" dirty="0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1602469" y="3696734"/>
            <a:ext cx="5841830" cy="1740215"/>
          </a:xfrm>
          <a:prstGeom prst="rect">
            <a:avLst/>
          </a:prstGeom>
          <a:noFill/>
          <a:ln w="12700">
            <a:solidFill>
              <a:srgbClr val="0000FF"/>
            </a:solidFill>
            <a:prstDash val="sys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000" tIns="46800" rIns="90000" bIns="46800" anchor="ctr"/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da-DK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1631647" y="1666857"/>
            <a:ext cx="5202289" cy="571490"/>
          </a:xfrm>
          <a:prstGeom prst="rect">
            <a:avLst/>
          </a:prstGeom>
          <a:noFill/>
          <a:ln w="12700">
            <a:solidFill>
              <a:srgbClr val="008000"/>
            </a:solidFill>
            <a:prstDash val="sys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000" tIns="46800" rIns="90000" bIns="46800" anchor="ctr"/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da-DK"/>
          </a:p>
        </p:txBody>
      </p:sp>
    </p:spTree>
    <p:extLst>
      <p:ext uri="{BB962C8B-B14F-4D97-AF65-F5344CB8AC3E}">
        <p14:creationId xmlns:p14="http://schemas.microsoft.com/office/powerpoint/2010/main" val="443872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 descr="800px-Mandelset_hires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93" t="12353" r="20916" b="11906"/>
          <a:stretch/>
        </p:blipFill>
        <p:spPr bwMode="auto">
          <a:xfrm>
            <a:off x="4464788" y="2492896"/>
            <a:ext cx="4283676" cy="3987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77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a-DK" altLang="da-DK" sz="3200" noProof="0" dirty="0" smtClean="0">
                <a:ea typeface="ＭＳ Ｐゴシック" pitchFamily="34" charset="-128"/>
              </a:rPr>
              <a:t>Mandelbrotmængdens egenskaber</a:t>
            </a:r>
          </a:p>
        </p:txBody>
      </p:sp>
      <p:sp>
        <p:nvSpPr>
          <p:cNvPr id="4" name="Text Box 5"/>
          <p:cNvSpPr txBox="1">
            <a:spLocks noChangeArrowheads="1"/>
          </p:cNvSpPr>
          <p:nvPr/>
        </p:nvSpPr>
        <p:spPr bwMode="auto">
          <a:xfrm>
            <a:off x="681262" y="1109072"/>
            <a:ext cx="6267001" cy="3203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>
            <a:spAutoFit/>
          </a:bodyPr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marL="342900" indent="-342900" eaLnBrk="1" hangingPunct="1">
              <a:spcBef>
                <a:spcPct val="20000"/>
              </a:spcBef>
              <a:buChar char="•"/>
            </a:pPr>
            <a:r>
              <a:rPr lang="da-DK" altLang="da-DK" b="1" kern="0" dirty="0" smtClean="0">
                <a:latin typeface="+mn-lt"/>
                <a:cs typeface="ＭＳ Ｐゴシック" pitchFamily="-106" charset="-128"/>
              </a:rPr>
              <a:t>Mandelbrotmængden har en "flosset" kant</a:t>
            </a:r>
            <a:endParaRPr lang="da-DK" altLang="da-DK" b="1" kern="0" dirty="0">
              <a:latin typeface="+mn-lt"/>
              <a:cs typeface="ＭＳ Ｐゴシック" pitchFamily="-106" charset="-128"/>
            </a:endParaRPr>
          </a:p>
          <a:p>
            <a:pPr lvl="1" eaLnBrk="1" hangingPunct="1">
              <a:spcBef>
                <a:spcPts val="600"/>
              </a:spcBef>
              <a:buFont typeface="Arial" panose="020B0604020202020204" pitchFamily="34" charset="0"/>
              <a:buChar char="–"/>
            </a:pPr>
            <a:r>
              <a:rPr lang="da-DK" altLang="da-DK" sz="1800" dirty="0">
                <a:solidFill>
                  <a:srgbClr val="000066"/>
                </a:solidFill>
                <a:latin typeface="+mn-lt"/>
                <a:ea typeface="ＭＳ Ｐゴシック" pitchFamily="-106" charset="-128"/>
              </a:rPr>
              <a:t>nogle punkter er oplagt </a:t>
            </a:r>
            <a:r>
              <a:rPr lang="da-DK" altLang="da-DK" sz="1800" b="1" dirty="0">
                <a:solidFill>
                  <a:srgbClr val="008000"/>
                </a:solidFill>
                <a:latin typeface="+mn-lt"/>
                <a:ea typeface="ＭＳ Ｐゴシック" pitchFamily="-106" charset="-128"/>
              </a:rPr>
              <a:t>med</a:t>
            </a:r>
          </a:p>
          <a:p>
            <a:pPr lvl="1" eaLnBrk="1" hangingPunct="1">
              <a:spcBef>
                <a:spcPts val="600"/>
              </a:spcBef>
              <a:buFont typeface="Arial" panose="020B0604020202020204" pitchFamily="34" charset="0"/>
              <a:buChar char="–"/>
            </a:pPr>
            <a:r>
              <a:rPr lang="da-DK" altLang="da-DK" sz="1800" dirty="0">
                <a:solidFill>
                  <a:srgbClr val="000066"/>
                </a:solidFill>
                <a:latin typeface="+mn-lt"/>
                <a:ea typeface="ＭＳ Ｐゴシック" pitchFamily="-106" charset="-128"/>
              </a:rPr>
              <a:t>og nogle punkter er oplagt </a:t>
            </a:r>
            <a:r>
              <a:rPr lang="da-DK" altLang="da-DK" sz="1800" b="1" dirty="0">
                <a:solidFill>
                  <a:srgbClr val="008000"/>
                </a:solidFill>
                <a:latin typeface="+mn-lt"/>
                <a:ea typeface="ＭＳ Ｐゴシック" pitchFamily="-106" charset="-128"/>
              </a:rPr>
              <a:t>ikke </a:t>
            </a:r>
            <a:r>
              <a:rPr lang="da-DK" altLang="da-DK" sz="1800" b="1" dirty="0" smtClean="0">
                <a:solidFill>
                  <a:srgbClr val="008000"/>
                </a:solidFill>
                <a:latin typeface="+mn-lt"/>
                <a:ea typeface="ＭＳ Ｐゴシック" pitchFamily="-106" charset="-128"/>
              </a:rPr>
              <a:t>med</a:t>
            </a:r>
            <a:endParaRPr lang="da-DK" altLang="da-DK" dirty="0"/>
          </a:p>
          <a:p>
            <a:pPr marL="342900" lvl="0" indent="-342900" eaLnBrk="1" hangingPunct="1">
              <a:spcBef>
                <a:spcPts val="1800"/>
              </a:spcBef>
              <a:buFontTx/>
              <a:buChar char="•"/>
            </a:pPr>
            <a:r>
              <a:rPr lang="da-DK" altLang="da-DK" b="1" kern="0" dirty="0" smtClean="0">
                <a:latin typeface="+mn-lt"/>
                <a:cs typeface="ＭＳ Ｐゴシック" pitchFamily="-106" charset="-128"/>
              </a:rPr>
              <a:t>Langs kanten </a:t>
            </a:r>
            <a:r>
              <a:rPr lang="da-DK" altLang="da-DK" b="1" kern="0" dirty="0">
                <a:latin typeface="+mn-lt"/>
                <a:cs typeface="ＭＳ Ｐゴシック" pitchFamily="-106" charset="-128"/>
              </a:rPr>
              <a:t>sker de</a:t>
            </a:r>
            <a:r>
              <a:rPr lang="da-DK" altLang="da-DK" b="1" kern="0" dirty="0" smtClean="0">
                <a:latin typeface="+mn-lt"/>
                <a:cs typeface="ＭＳ Ｐゴシック" pitchFamily="-106" charset="-128"/>
              </a:rPr>
              <a:t>r noget interessant</a:t>
            </a:r>
          </a:p>
          <a:p>
            <a:pPr lvl="1" eaLnBrk="1" hangingPunct="1">
              <a:spcBef>
                <a:spcPts val="600"/>
              </a:spcBef>
              <a:buFont typeface="Arial" panose="020B0604020202020204" pitchFamily="34" charset="0"/>
              <a:buChar char="–"/>
            </a:pPr>
            <a:r>
              <a:rPr lang="da-DK" altLang="da-DK" sz="1800" dirty="0" smtClean="0">
                <a:solidFill>
                  <a:srgbClr val="000066"/>
                </a:solidFill>
                <a:latin typeface="+mn-lt"/>
                <a:ea typeface="ＭＳ Ｐゴシック" pitchFamily="-106" charset="-128"/>
              </a:rPr>
              <a:t>der </a:t>
            </a:r>
            <a:r>
              <a:rPr lang="da-DK" altLang="da-DK" sz="1800" dirty="0">
                <a:solidFill>
                  <a:srgbClr val="000066"/>
                </a:solidFill>
                <a:latin typeface="+mn-lt"/>
                <a:ea typeface="ＭＳ Ｐゴシック" pitchFamily="-106" charset="-128"/>
              </a:rPr>
              <a:t>på samme tid er </a:t>
            </a:r>
            <a:r>
              <a:rPr lang="da-DK" altLang="da-DK" sz="1800" b="1" dirty="0" smtClean="0">
                <a:solidFill>
                  <a:srgbClr val="008000"/>
                </a:solidFill>
                <a:latin typeface="+mn-lt"/>
                <a:ea typeface="ＭＳ Ｐゴシック" pitchFamily="-106" charset="-128"/>
              </a:rPr>
              <a:t>”guddommeligt”</a:t>
            </a:r>
            <a:r>
              <a:rPr lang="da-DK" altLang="da-DK" sz="1800" dirty="0" smtClean="0">
                <a:solidFill>
                  <a:srgbClr val="000066"/>
                </a:solidFill>
                <a:latin typeface="+mn-lt"/>
                <a:ea typeface="ＭＳ Ｐゴシック" pitchFamily="-106" charset="-128"/>
              </a:rPr>
              <a:t> </a:t>
            </a:r>
            <a:r>
              <a:rPr lang="da-DK" altLang="da-DK" sz="1800" dirty="0">
                <a:solidFill>
                  <a:srgbClr val="000066"/>
                </a:solidFill>
                <a:latin typeface="+mn-lt"/>
                <a:ea typeface="ＭＳ Ｐゴシック" pitchFamily="-106" charset="-128"/>
              </a:rPr>
              <a:t>smukt</a:t>
            </a:r>
          </a:p>
          <a:p>
            <a:pPr lvl="1" eaLnBrk="1" hangingPunct="1">
              <a:spcBef>
                <a:spcPts val="600"/>
              </a:spcBef>
              <a:buFont typeface="Arial" panose="020B0604020202020204" pitchFamily="34" charset="0"/>
              <a:buChar char="–"/>
            </a:pPr>
            <a:r>
              <a:rPr lang="da-DK" altLang="da-DK" sz="1800" dirty="0">
                <a:solidFill>
                  <a:srgbClr val="000066"/>
                </a:solidFill>
                <a:latin typeface="+mn-lt"/>
                <a:ea typeface="ＭＳ Ｐゴシック" pitchFamily="-106" charset="-128"/>
              </a:rPr>
              <a:t>og </a:t>
            </a:r>
            <a:r>
              <a:rPr lang="da-DK" altLang="da-DK" sz="1800" b="1" dirty="0" smtClean="0">
                <a:solidFill>
                  <a:srgbClr val="008000"/>
                </a:solidFill>
                <a:latin typeface="+mn-lt"/>
                <a:ea typeface="ＭＳ Ｐゴシック" pitchFamily="-106" charset="-128"/>
              </a:rPr>
              <a:t>”djævelsk”</a:t>
            </a:r>
            <a:r>
              <a:rPr lang="da-DK" altLang="da-DK" sz="1800" dirty="0" smtClean="0">
                <a:solidFill>
                  <a:srgbClr val="000066"/>
                </a:solidFill>
                <a:latin typeface="+mn-lt"/>
                <a:ea typeface="ＭＳ Ｐゴシック" pitchFamily="-106" charset="-128"/>
              </a:rPr>
              <a:t> </a:t>
            </a:r>
            <a:r>
              <a:rPr lang="da-DK" altLang="da-DK" sz="1800" dirty="0">
                <a:solidFill>
                  <a:srgbClr val="000066"/>
                </a:solidFill>
                <a:latin typeface="+mn-lt"/>
                <a:ea typeface="ＭＳ Ｐゴシック" pitchFamily="-106" charset="-128"/>
              </a:rPr>
              <a:t>svært at </a:t>
            </a:r>
            <a:r>
              <a:rPr lang="da-DK" altLang="da-DK" sz="1800" dirty="0" smtClean="0">
                <a:solidFill>
                  <a:srgbClr val="000066"/>
                </a:solidFill>
                <a:latin typeface="+mn-lt"/>
                <a:ea typeface="ＭＳ Ｐゴシック" pitchFamily="-106" charset="-128"/>
              </a:rPr>
              <a:t>fatte</a:t>
            </a:r>
          </a:p>
          <a:p>
            <a:pPr marL="342900" indent="-342900" eaLnBrk="1" hangingPunct="1">
              <a:spcBef>
                <a:spcPts val="1800"/>
              </a:spcBef>
              <a:buFontTx/>
              <a:buChar char="•"/>
            </a:pPr>
            <a:r>
              <a:rPr lang="da-DK" altLang="da-DK" b="1" kern="0" dirty="0">
                <a:latin typeface="+mn-lt"/>
                <a:cs typeface="ＭＳ Ｐゴシック" pitchFamily="-106" charset="-128"/>
              </a:rPr>
              <a:t>Det vil vi om et </a:t>
            </a:r>
            <a:r>
              <a:rPr lang="da-DK" altLang="da-DK" b="1" kern="0" dirty="0" smtClean="0">
                <a:latin typeface="+mn-lt"/>
                <a:cs typeface="ＭＳ Ｐゴシック" pitchFamily="-106" charset="-128"/>
              </a:rPr>
              <a:t>øjeblik</a:t>
            </a:r>
            <a:br>
              <a:rPr lang="da-DK" altLang="da-DK" b="1" kern="0" dirty="0" smtClean="0">
                <a:latin typeface="+mn-lt"/>
                <a:cs typeface="ＭＳ Ｐゴシック" pitchFamily="-106" charset="-128"/>
              </a:rPr>
            </a:br>
            <a:r>
              <a:rPr lang="da-DK" altLang="da-DK" b="1" kern="0" dirty="0" smtClean="0">
                <a:latin typeface="+mn-lt"/>
                <a:cs typeface="ＭＳ Ｐゴシック" pitchFamily="-106" charset="-128"/>
              </a:rPr>
              <a:t>studere nærmere</a:t>
            </a:r>
            <a:endParaRPr lang="da-DK" altLang="da-DK" b="1" kern="0" dirty="0">
              <a:latin typeface="+mn-lt"/>
              <a:cs typeface="ＭＳ Ｐゴシック" pitchFamily="-106" charset="-128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A55395-2BED-4A30-9795-02A173C60FCF}" type="slidenum">
              <a:rPr lang="da-DK" altLang="da-DK" smtClean="0"/>
              <a:pPr/>
              <a:t>39</a:t>
            </a:fld>
            <a:endParaRPr lang="da-DK" altLang="da-DK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8568952" cy="682625"/>
          </a:xfrm>
        </p:spPr>
        <p:txBody>
          <a:bodyPr/>
          <a:lstStyle/>
          <a:p>
            <a:r>
              <a:rPr lang="da-DK" altLang="da-DK" sz="3200" dirty="0" smtClean="0">
                <a:ea typeface="ＭＳ Ｐゴシック" pitchFamily="34" charset="-128"/>
                <a:cs typeface="Arial"/>
              </a:rPr>
              <a:t>Klasser og metoder</a:t>
            </a:r>
            <a:endParaRPr lang="da-DK" altLang="da-DK" sz="3400" dirty="0">
              <a:ea typeface="ＭＳ Ｐゴシック" pitchFamily="34" charset="-128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8532440" y="6400800"/>
            <a:ext cx="61156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2CA5836E-6711-417F-AF48-31ACC3CF4030}" type="slidenum">
              <a:rPr lang="da-DK" altLang="da-DK" smtClean="0"/>
              <a:pPr>
                <a:defRPr/>
              </a:pPr>
              <a:t>4</a:t>
            </a:fld>
            <a:endParaRPr lang="da-DK" altLang="da-DK" dirty="0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678503" y="1864649"/>
            <a:ext cx="3134191" cy="1015663"/>
          </a:xfrm>
          <a:prstGeom prst="rect">
            <a:avLst/>
          </a:prstGeom>
          <a:solidFill>
            <a:srgbClr val="CCECFF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5pPr>
            <a:lvl6pPr marL="22860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6pPr>
            <a:lvl7pPr marL="27432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7pPr>
            <a:lvl8pPr marL="32004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8pPr>
            <a:lvl9pPr marL="36576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9pPr>
          </a:lstStyle>
          <a:p>
            <a:pPr>
              <a:defRPr/>
            </a:pPr>
            <a:r>
              <a:rPr lang="en-US" sz="2000" dirty="0">
                <a:solidFill>
                  <a:srgbClr val="C00000"/>
                </a:solidFill>
                <a:latin typeface="+mn-lt"/>
                <a:ea typeface="ＭＳ Ｐゴシック" charset="0"/>
                <a:cs typeface="ＭＳ Ｐゴシック" charset="0"/>
              </a:rPr>
              <a:t>Cinema booking system</a:t>
            </a:r>
          </a:p>
          <a:p>
            <a:pPr>
              <a:defRPr/>
            </a:pPr>
            <a:r>
              <a:rPr lang="en-US" sz="2000" b="0" dirty="0">
                <a:solidFill>
                  <a:srgbClr val="008000"/>
                </a:solidFill>
                <a:latin typeface="+mn-lt"/>
                <a:ea typeface="ＭＳ Ｐゴシック" charset="0"/>
                <a:cs typeface="ＭＳ Ｐゴシック" charset="0"/>
              </a:rPr>
              <a:t>s</a:t>
            </a:r>
            <a:r>
              <a:rPr lang="en-US" sz="2000" b="0" dirty="0" smtClean="0">
                <a:solidFill>
                  <a:srgbClr val="008000"/>
                </a:solidFill>
                <a:latin typeface="+mn-lt"/>
                <a:ea typeface="ＭＳ Ｐゴシック" charset="0"/>
                <a:cs typeface="ＭＳ Ｐゴシック" charset="0"/>
              </a:rPr>
              <a:t>tores </a:t>
            </a:r>
            <a:r>
              <a:rPr lang="en-US" sz="2000" b="0" dirty="0">
                <a:solidFill>
                  <a:srgbClr val="008000"/>
                </a:solidFill>
                <a:latin typeface="+mn-lt"/>
                <a:ea typeface="ＭＳ Ｐゴシック" charset="0"/>
                <a:cs typeface="ＭＳ Ｐゴシック" charset="0"/>
              </a:rPr>
              <a:t>(seat bookings)</a:t>
            </a:r>
          </a:p>
          <a:p>
            <a:pPr>
              <a:defRPr/>
            </a:pPr>
            <a:r>
              <a:rPr lang="en-US" sz="2000" b="0" dirty="0" smtClean="0">
                <a:solidFill>
                  <a:srgbClr val="008000"/>
                </a:solidFill>
                <a:latin typeface="+mn-lt"/>
                <a:ea typeface="ＭＳ Ｐゴシック" charset="0"/>
                <a:cs typeface="ＭＳ Ｐゴシック" charset="0"/>
              </a:rPr>
              <a:t>stores </a:t>
            </a:r>
            <a:r>
              <a:rPr lang="en-US" sz="2000" b="0" dirty="0">
                <a:solidFill>
                  <a:srgbClr val="008000"/>
                </a:solidFill>
                <a:latin typeface="+mn-lt"/>
                <a:ea typeface="ＭＳ Ｐゴシック" charset="0"/>
                <a:cs typeface="ＭＳ Ｐゴシック" charset="0"/>
              </a:rPr>
              <a:t>(phone </a:t>
            </a:r>
            <a:r>
              <a:rPr lang="en-US" sz="2000" b="0" dirty="0" smtClean="0">
                <a:solidFill>
                  <a:srgbClr val="008000"/>
                </a:solidFill>
                <a:latin typeface="+mn-lt"/>
                <a:ea typeface="ＭＳ Ｐゴシック" charset="0"/>
                <a:cs typeface="ＭＳ Ｐゴシック" charset="0"/>
              </a:rPr>
              <a:t>numbers)</a:t>
            </a:r>
            <a:endParaRPr lang="en-US" sz="2000" b="0" dirty="0">
              <a:solidFill>
                <a:srgbClr val="008000"/>
              </a:solidFill>
              <a:latin typeface="+mn-lt"/>
              <a:ea typeface="ＭＳ Ｐゴシック" charset="0"/>
              <a:cs typeface="ＭＳ Ｐゴシック" charset="0"/>
            </a:endParaRP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661266" y="3021340"/>
            <a:ext cx="1494320" cy="707886"/>
          </a:xfrm>
          <a:prstGeom prst="rect">
            <a:avLst/>
          </a:prstGeom>
          <a:solidFill>
            <a:srgbClr val="CCECFF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5pPr>
            <a:lvl6pPr marL="22860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6pPr>
            <a:lvl7pPr marL="27432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7pPr>
            <a:lvl8pPr marL="32004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8pPr>
            <a:lvl9pPr marL="36576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9pPr>
          </a:lstStyle>
          <a:p>
            <a:pPr>
              <a:defRPr/>
            </a:pPr>
            <a:r>
              <a:rPr lang="en-US" sz="2000" dirty="0">
                <a:solidFill>
                  <a:srgbClr val="C00000"/>
                </a:solidFill>
                <a:latin typeface="+mn-lt"/>
                <a:ea typeface="ＭＳ Ｐゴシック" charset="0"/>
                <a:cs typeface="ＭＳ Ｐゴシック" charset="0"/>
              </a:rPr>
              <a:t>Theater</a:t>
            </a:r>
          </a:p>
          <a:p>
            <a:pPr>
              <a:defRPr/>
            </a:pPr>
            <a:r>
              <a:rPr lang="en-US" sz="2000" b="0" dirty="0" smtClean="0">
                <a:solidFill>
                  <a:srgbClr val="008000"/>
                </a:solidFill>
                <a:latin typeface="+mn-lt"/>
                <a:ea typeface="ＭＳ Ｐゴシック" charset="0"/>
                <a:cs typeface="ＭＳ Ｐゴシック" charset="0"/>
              </a:rPr>
              <a:t>has </a:t>
            </a:r>
            <a:r>
              <a:rPr lang="en-US" sz="2000" b="0" dirty="0">
                <a:solidFill>
                  <a:srgbClr val="008000"/>
                </a:solidFill>
                <a:latin typeface="+mn-lt"/>
                <a:ea typeface="ＭＳ Ｐゴシック" charset="0"/>
                <a:cs typeface="ＭＳ Ｐゴシック" charset="0"/>
              </a:rPr>
              <a:t>(seats)</a:t>
            </a: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678503" y="3873242"/>
            <a:ext cx="4253537" cy="1323439"/>
          </a:xfrm>
          <a:prstGeom prst="rect">
            <a:avLst/>
          </a:prstGeom>
          <a:solidFill>
            <a:srgbClr val="CCECFF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5pPr>
            <a:lvl6pPr marL="22860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6pPr>
            <a:lvl7pPr marL="27432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7pPr>
            <a:lvl8pPr marL="32004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8pPr>
            <a:lvl9pPr marL="36576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9pPr>
          </a:lstStyle>
          <a:p>
            <a:pPr>
              <a:defRPr/>
            </a:pPr>
            <a:r>
              <a:rPr lang="en-US" sz="2000" dirty="0">
                <a:solidFill>
                  <a:srgbClr val="C00000"/>
                </a:solidFill>
                <a:latin typeface="+mn-lt"/>
                <a:ea typeface="ＭＳ Ｐゴシック" charset="0"/>
                <a:cs typeface="ＭＳ Ｐゴシック" charset="0"/>
              </a:rPr>
              <a:t>Customer</a:t>
            </a:r>
          </a:p>
          <a:p>
            <a:pPr>
              <a:defRPr/>
            </a:pPr>
            <a:r>
              <a:rPr lang="en-US" sz="2000" b="0" dirty="0" smtClean="0">
                <a:solidFill>
                  <a:srgbClr val="008000"/>
                </a:solidFill>
                <a:latin typeface="+mn-lt"/>
                <a:ea typeface="ＭＳ Ｐゴシック" charset="0"/>
                <a:cs typeface="ＭＳ Ｐゴシック" charset="0"/>
              </a:rPr>
              <a:t>reserves </a:t>
            </a:r>
            <a:r>
              <a:rPr lang="en-US" sz="2000" b="0" dirty="0">
                <a:solidFill>
                  <a:srgbClr val="008000"/>
                </a:solidFill>
                <a:latin typeface="+mn-lt"/>
                <a:ea typeface="ＭＳ Ｐゴシック" charset="0"/>
                <a:cs typeface="ＭＳ Ｐゴシック" charset="0"/>
              </a:rPr>
              <a:t>(seats)</a:t>
            </a:r>
          </a:p>
          <a:p>
            <a:pPr>
              <a:defRPr/>
            </a:pPr>
            <a:r>
              <a:rPr lang="en-US" sz="2000" b="0" dirty="0" smtClean="0">
                <a:solidFill>
                  <a:srgbClr val="008000"/>
                </a:solidFill>
                <a:latin typeface="+mn-lt"/>
                <a:ea typeface="ＭＳ Ｐゴシック" charset="0"/>
                <a:cs typeface="ＭＳ Ｐゴシック" charset="0"/>
              </a:rPr>
              <a:t>is </a:t>
            </a:r>
            <a:r>
              <a:rPr lang="en-US" sz="2000" b="0" dirty="0">
                <a:solidFill>
                  <a:srgbClr val="008000"/>
                </a:solidFill>
                <a:latin typeface="+mn-lt"/>
                <a:ea typeface="ＭＳ Ｐゴシック" charset="0"/>
                <a:cs typeface="ＭＳ Ｐゴシック" charset="0"/>
              </a:rPr>
              <a:t>given (row number, seat number)</a:t>
            </a:r>
          </a:p>
          <a:p>
            <a:pPr>
              <a:defRPr/>
            </a:pPr>
            <a:r>
              <a:rPr lang="en-US" sz="2000" b="0" dirty="0" smtClean="0">
                <a:solidFill>
                  <a:srgbClr val="008000"/>
                </a:solidFill>
                <a:latin typeface="+mn-lt"/>
                <a:ea typeface="ＭＳ Ｐゴシック" charset="0"/>
                <a:cs typeface="ＭＳ Ｐゴシック" charset="0"/>
              </a:rPr>
              <a:t>requests </a:t>
            </a:r>
            <a:r>
              <a:rPr lang="en-US" sz="2000" b="0" dirty="0">
                <a:solidFill>
                  <a:srgbClr val="008000"/>
                </a:solidFill>
                <a:latin typeface="+mn-lt"/>
                <a:ea typeface="ＭＳ Ｐゴシック" charset="0"/>
                <a:cs typeface="ＭＳ Ｐゴシック" charset="0"/>
              </a:rPr>
              <a:t>(seat booking)</a:t>
            </a: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5723672" y="3598601"/>
            <a:ext cx="1694695" cy="400110"/>
          </a:xfrm>
          <a:prstGeom prst="rect">
            <a:avLst/>
          </a:prstGeom>
          <a:solidFill>
            <a:srgbClr val="CCECFF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5pPr>
            <a:lvl6pPr marL="22860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6pPr>
            <a:lvl7pPr marL="27432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7pPr>
            <a:lvl8pPr marL="32004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8pPr>
            <a:lvl9pPr marL="36576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9pPr>
          </a:lstStyle>
          <a:p>
            <a:pPr>
              <a:defRPr/>
            </a:pPr>
            <a:r>
              <a:rPr lang="en-US" sz="2000" dirty="0">
                <a:latin typeface="+mn-lt"/>
                <a:ea typeface="ＭＳ Ｐゴシック" charset="0"/>
                <a:cs typeface="ＭＳ Ｐゴシック" charset="0"/>
              </a:rPr>
              <a:t>Row number</a:t>
            </a:r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5723672" y="3021340"/>
            <a:ext cx="1707519" cy="400110"/>
          </a:xfrm>
          <a:prstGeom prst="rect">
            <a:avLst/>
          </a:prstGeom>
          <a:solidFill>
            <a:srgbClr val="CCECFF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5pPr>
            <a:lvl6pPr marL="22860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6pPr>
            <a:lvl7pPr marL="27432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7pPr>
            <a:lvl8pPr marL="32004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8pPr>
            <a:lvl9pPr marL="36576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9pPr>
          </a:lstStyle>
          <a:p>
            <a:pPr>
              <a:defRPr/>
            </a:pPr>
            <a:r>
              <a:rPr lang="en-US" sz="2000" dirty="0">
                <a:latin typeface="+mn-lt"/>
                <a:ea typeface="ＭＳ Ｐゴシック" charset="0"/>
                <a:cs typeface="ＭＳ Ｐゴシック" charset="0"/>
              </a:rPr>
              <a:t>Seat number</a:t>
            </a:r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678503" y="5385410"/>
            <a:ext cx="2997937" cy="707886"/>
          </a:xfrm>
          <a:prstGeom prst="rect">
            <a:avLst/>
          </a:prstGeom>
          <a:solidFill>
            <a:srgbClr val="CCECFF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5pPr>
            <a:lvl6pPr marL="22860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6pPr>
            <a:lvl7pPr marL="27432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7pPr>
            <a:lvl8pPr marL="32004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8pPr>
            <a:lvl9pPr marL="36576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9pPr>
          </a:lstStyle>
          <a:p>
            <a:pPr>
              <a:defRPr/>
            </a:pPr>
            <a:r>
              <a:rPr lang="en-US" sz="2000" dirty="0">
                <a:solidFill>
                  <a:srgbClr val="C00000"/>
                </a:solidFill>
                <a:latin typeface="+mn-lt"/>
                <a:ea typeface="ＭＳ Ｐゴシック" charset="0"/>
                <a:cs typeface="ＭＳ Ｐゴシック" charset="0"/>
              </a:rPr>
              <a:t>Show</a:t>
            </a:r>
          </a:p>
          <a:p>
            <a:pPr>
              <a:defRPr/>
            </a:pPr>
            <a:r>
              <a:rPr lang="en-US" sz="2000" b="0" dirty="0" smtClean="0">
                <a:solidFill>
                  <a:srgbClr val="008000"/>
                </a:solidFill>
                <a:latin typeface="+mn-lt"/>
                <a:ea typeface="ＭＳ Ｐゴシック" charset="0"/>
                <a:cs typeface="ＭＳ Ｐゴシック" charset="0"/>
              </a:rPr>
              <a:t>is </a:t>
            </a:r>
            <a:r>
              <a:rPr lang="en-US" sz="2000" b="0" dirty="0">
                <a:solidFill>
                  <a:srgbClr val="008000"/>
                </a:solidFill>
                <a:latin typeface="+mn-lt"/>
                <a:ea typeface="ＭＳ Ｐゴシック" charset="0"/>
                <a:cs typeface="ＭＳ Ｐゴシック" charset="0"/>
              </a:rPr>
              <a:t>scheduled (in theater)</a:t>
            </a:r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5737550" y="1864649"/>
            <a:ext cx="939532" cy="400110"/>
          </a:xfrm>
          <a:prstGeom prst="rect">
            <a:avLst/>
          </a:prstGeom>
          <a:solidFill>
            <a:srgbClr val="CCECFF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5pPr>
            <a:lvl6pPr marL="22860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6pPr>
            <a:lvl7pPr marL="27432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7pPr>
            <a:lvl8pPr marL="32004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8pPr>
            <a:lvl9pPr marL="36576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9pPr>
          </a:lstStyle>
          <a:p>
            <a:pPr>
              <a:defRPr/>
            </a:pPr>
            <a:r>
              <a:rPr lang="en-US" sz="2000" dirty="0">
                <a:latin typeface="+mn-lt"/>
                <a:ea typeface="ＭＳ Ｐゴシック" charset="0"/>
                <a:cs typeface="ＭＳ Ｐゴシック" charset="0"/>
              </a:rPr>
              <a:t>Movie</a:t>
            </a:r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6734528" y="2436664"/>
            <a:ext cx="734496" cy="400110"/>
          </a:xfrm>
          <a:prstGeom prst="rect">
            <a:avLst/>
          </a:prstGeom>
          <a:solidFill>
            <a:srgbClr val="CCECFF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5pPr>
            <a:lvl6pPr marL="22860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6pPr>
            <a:lvl7pPr marL="27432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7pPr>
            <a:lvl8pPr marL="32004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8pPr>
            <a:lvl9pPr marL="36576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9pPr>
          </a:lstStyle>
          <a:p>
            <a:pPr>
              <a:defRPr/>
            </a:pPr>
            <a:r>
              <a:rPr lang="en-US" sz="2000" dirty="0">
                <a:latin typeface="+mn-lt"/>
                <a:ea typeface="ＭＳ Ｐゴシック" charset="0"/>
                <a:cs typeface="ＭＳ Ｐゴシック" charset="0"/>
              </a:rPr>
              <a:t>Date</a:t>
            </a:r>
            <a:endParaRPr lang="en-US" sz="1800" dirty="0">
              <a:latin typeface="+mn-lt"/>
              <a:ea typeface="ＭＳ Ｐゴシック" charset="0"/>
              <a:cs typeface="ＭＳ Ｐゴシック" charset="0"/>
            </a:endParaRPr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5749890" y="2436664"/>
            <a:ext cx="777905" cy="400110"/>
          </a:xfrm>
          <a:prstGeom prst="rect">
            <a:avLst/>
          </a:prstGeom>
          <a:solidFill>
            <a:srgbClr val="CCECFF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5pPr>
            <a:lvl6pPr marL="22860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6pPr>
            <a:lvl7pPr marL="27432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7pPr>
            <a:lvl8pPr marL="32004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8pPr>
            <a:lvl9pPr marL="36576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9pPr>
          </a:lstStyle>
          <a:p>
            <a:pPr>
              <a:defRPr/>
            </a:pPr>
            <a:r>
              <a:rPr lang="en-US" sz="2000" dirty="0">
                <a:latin typeface="+mn-lt"/>
                <a:ea typeface="ＭＳ Ｐゴシック" charset="0"/>
                <a:cs typeface="ＭＳ Ｐゴシック" charset="0"/>
              </a:rPr>
              <a:t>Time</a:t>
            </a:r>
            <a:endParaRPr lang="en-US" sz="1800" dirty="0">
              <a:latin typeface="+mn-lt"/>
              <a:ea typeface="ＭＳ Ｐゴシック" charset="0"/>
              <a:cs typeface="ＭＳ Ｐゴシック" charset="0"/>
            </a:endParaRPr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5705358" y="4221088"/>
            <a:ext cx="1981633" cy="400110"/>
          </a:xfrm>
          <a:prstGeom prst="rect">
            <a:avLst/>
          </a:prstGeom>
          <a:solidFill>
            <a:srgbClr val="CCECFF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5pPr>
            <a:lvl6pPr marL="22860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6pPr>
            <a:lvl7pPr marL="27432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7pPr>
            <a:lvl8pPr marL="32004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8pPr>
            <a:lvl9pPr marL="36576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9pPr>
          </a:lstStyle>
          <a:p>
            <a:pPr>
              <a:defRPr/>
            </a:pPr>
            <a:r>
              <a:rPr lang="en-US" sz="2000" dirty="0" smtClean="0">
                <a:latin typeface="+mn-lt"/>
                <a:ea typeface="ＭＳ Ｐゴシック" charset="0"/>
                <a:cs typeface="ＭＳ Ｐゴシック" charset="0"/>
              </a:rPr>
              <a:t>Phone </a:t>
            </a:r>
            <a:r>
              <a:rPr lang="en-US" sz="2000" dirty="0">
                <a:latin typeface="+mn-lt"/>
                <a:ea typeface="ＭＳ Ｐゴシック" charset="0"/>
                <a:cs typeface="ＭＳ Ｐゴシック" charset="0"/>
              </a:rPr>
              <a:t>number</a:t>
            </a:r>
          </a:p>
        </p:txBody>
      </p:sp>
      <p:sp>
        <p:nvSpPr>
          <p:cNvPr id="22" name="Rectangle 3"/>
          <p:cNvSpPr txBox="1">
            <a:spLocks noChangeArrowheads="1"/>
          </p:cNvSpPr>
          <p:nvPr/>
        </p:nvSpPr>
        <p:spPr bwMode="auto">
          <a:xfrm>
            <a:off x="661266" y="1196752"/>
            <a:ext cx="2671594" cy="409857"/>
          </a:xfrm>
          <a:prstGeom prst="rect">
            <a:avLst/>
          </a:prstGeom>
          <a:solidFill>
            <a:srgbClr val="FFFFCC"/>
          </a:solidFill>
          <a:ln w="2857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marL="0" indent="0">
              <a:spcBef>
                <a:spcPts val="1800"/>
              </a:spcBef>
              <a:buNone/>
            </a:pPr>
            <a:r>
              <a:rPr lang="da-DK" altLang="da-DK" sz="2000" dirty="0">
                <a:solidFill>
                  <a:srgbClr val="C00000"/>
                </a:solidFill>
                <a:ea typeface="ＭＳ Ｐゴシック" charset="0"/>
                <a:cs typeface="ＭＳ Ｐゴシック" charset="0"/>
              </a:rPr>
              <a:t>Klasser</a:t>
            </a:r>
            <a:r>
              <a:rPr lang="da-DK" altLang="da-DK" sz="2000" kern="0" dirty="0" smtClean="0">
                <a:ea typeface="ＭＳ Ｐゴシック" pitchFamily="34" charset="-128"/>
              </a:rPr>
              <a:t> </a:t>
            </a:r>
            <a:r>
              <a:rPr lang="da-DK" altLang="da-DK" sz="2000" kern="0" dirty="0" smtClean="0">
                <a:solidFill>
                  <a:srgbClr val="002060"/>
                </a:solidFill>
                <a:ea typeface="ＭＳ Ｐゴシック" pitchFamily="34" charset="-128"/>
              </a:rPr>
              <a:t>og</a:t>
            </a:r>
            <a:r>
              <a:rPr lang="da-DK" altLang="da-DK" sz="2000" kern="0" dirty="0" smtClean="0">
                <a:ea typeface="ＭＳ Ｐゴシック" pitchFamily="34" charset="-128"/>
              </a:rPr>
              <a:t> </a:t>
            </a:r>
            <a:r>
              <a:rPr lang="da-DK" altLang="da-DK" sz="2000" kern="0" dirty="0" smtClean="0">
                <a:solidFill>
                  <a:srgbClr val="008000"/>
                </a:solidFill>
                <a:ea typeface="ＭＳ Ｐゴシック" pitchFamily="34" charset="-128"/>
              </a:rPr>
              <a:t>metoder</a:t>
            </a:r>
            <a:endParaRPr lang="da-DK" altLang="da-DK" sz="1600" kern="0" dirty="0" smtClean="0">
              <a:solidFill>
                <a:srgbClr val="008000"/>
              </a:solidFill>
              <a:ea typeface="ＭＳ Ｐゴシック" pitchFamily="34" charset="-128"/>
            </a:endParaRPr>
          </a:p>
        </p:txBody>
      </p:sp>
      <p:sp>
        <p:nvSpPr>
          <p:cNvPr id="23" name="Rectangle 3"/>
          <p:cNvSpPr txBox="1">
            <a:spLocks noChangeArrowheads="1"/>
          </p:cNvSpPr>
          <p:nvPr/>
        </p:nvSpPr>
        <p:spPr bwMode="auto">
          <a:xfrm>
            <a:off x="5694835" y="1196752"/>
            <a:ext cx="1774189" cy="409857"/>
          </a:xfrm>
          <a:prstGeom prst="rect">
            <a:avLst/>
          </a:prstGeom>
          <a:solidFill>
            <a:srgbClr val="FFFFCC"/>
          </a:solidFill>
          <a:ln w="2857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marL="0" indent="0">
              <a:spcBef>
                <a:spcPts val="1800"/>
              </a:spcBef>
              <a:buNone/>
            </a:pPr>
            <a:r>
              <a:rPr lang="da-DK" altLang="da-DK" sz="2000" kern="0" dirty="0" smtClean="0">
                <a:solidFill>
                  <a:schemeClr val="tx1"/>
                </a:solidFill>
                <a:ea typeface="ＭＳ Ｐゴシック" pitchFamily="34" charset="-128"/>
              </a:rPr>
              <a:t>Simple typer</a:t>
            </a:r>
            <a:endParaRPr lang="da-DK" altLang="da-DK" sz="1600" kern="0" dirty="0" smtClean="0">
              <a:solidFill>
                <a:schemeClr val="tx1"/>
              </a:solidFill>
              <a:ea typeface="ＭＳ Ｐゴシック" pitchFamily="34" charset="-128"/>
            </a:endParaRPr>
          </a:p>
        </p:txBody>
      </p:sp>
      <p:sp>
        <p:nvSpPr>
          <p:cNvPr id="24" name="Rectangle 3"/>
          <p:cNvSpPr txBox="1">
            <a:spLocks noChangeArrowheads="1"/>
          </p:cNvSpPr>
          <p:nvPr/>
        </p:nvSpPr>
        <p:spPr bwMode="auto">
          <a:xfrm>
            <a:off x="4261147" y="5340793"/>
            <a:ext cx="4882853" cy="1390271"/>
          </a:xfrm>
          <a:prstGeom prst="rect">
            <a:avLst/>
          </a:prstGeom>
          <a:solidFill>
            <a:schemeClr val="bg1"/>
          </a:solidFill>
          <a:ln w="28575">
            <a:noFill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marL="265113" indent="-265113">
              <a:spcBef>
                <a:spcPts val="1800"/>
              </a:spcBef>
            </a:pPr>
            <a:r>
              <a:rPr lang="da-DK" altLang="da-DK" sz="2000" kern="0" dirty="0" smtClean="0">
                <a:ea typeface="ＭＳ Ｐゴシック" pitchFamily="34" charset="-128"/>
              </a:rPr>
              <a:t>Teknikken er forbavsende effektiv</a:t>
            </a:r>
          </a:p>
          <a:p>
            <a:pPr lvl="1">
              <a:spcBef>
                <a:spcPts val="400"/>
              </a:spcBef>
            </a:pPr>
            <a:r>
              <a:rPr lang="da-DK" altLang="da-DK" sz="1800" kern="0" dirty="0" smtClean="0">
                <a:ea typeface="ＭＳ Ｐゴシック" pitchFamily="34" charset="-128"/>
              </a:rPr>
              <a:t>Hjælper os til at komme i </a:t>
            </a:r>
            <a:r>
              <a:rPr lang="da-DK" altLang="da-DK" sz="1800" kern="0" dirty="0">
                <a:ea typeface="ＭＳ Ｐゴシック" pitchFamily="34" charset="-128"/>
              </a:rPr>
              <a:t>gang</a:t>
            </a:r>
          </a:p>
          <a:p>
            <a:pPr lvl="1">
              <a:spcBef>
                <a:spcPts val="400"/>
              </a:spcBef>
            </a:pPr>
            <a:r>
              <a:rPr lang="da-DK" altLang="da-DK" sz="1800" kern="0" dirty="0" smtClean="0">
                <a:ea typeface="ＭＳ Ｐゴシック" pitchFamily="34" charset="-128"/>
              </a:rPr>
              <a:t>Vi kan så lave justeringer </a:t>
            </a:r>
            <a:r>
              <a:rPr lang="da-DK" altLang="da-DK" sz="1800" kern="0" dirty="0">
                <a:ea typeface="ＭＳ Ｐゴシック" pitchFamily="34" charset="-128"/>
              </a:rPr>
              <a:t>og tilpasninger undervejs</a:t>
            </a:r>
          </a:p>
        </p:txBody>
      </p:sp>
      <p:sp>
        <p:nvSpPr>
          <p:cNvPr id="25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8532440" y="6400800"/>
            <a:ext cx="61156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2CA5836E-6711-417F-AF48-31ACC3CF4030}" type="slidenum">
              <a:rPr lang="da-DK" altLang="da-DK" smtClean="0"/>
              <a:pPr>
                <a:defRPr/>
              </a:pPr>
              <a:t>4</a:t>
            </a:fld>
            <a:endParaRPr lang="da-DK" altLang="da-DK" dirty="0"/>
          </a:p>
        </p:txBody>
      </p:sp>
    </p:spTree>
    <p:extLst>
      <p:ext uri="{BB962C8B-B14F-4D97-AF65-F5344CB8AC3E}">
        <p14:creationId xmlns:p14="http://schemas.microsoft.com/office/powerpoint/2010/main" val="294707531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a-DK" altLang="da-DK" sz="3200" noProof="0" dirty="0" smtClean="0">
                <a:ea typeface="ＭＳ Ｐゴシック" pitchFamily="34" charset="-128"/>
              </a:rPr>
              <a:t>Algoritme med farver</a:t>
            </a:r>
          </a:p>
        </p:txBody>
      </p:sp>
      <p:sp>
        <p:nvSpPr>
          <p:cNvPr id="26626" name="Text Box 3"/>
          <p:cNvSpPr txBox="1">
            <a:spLocks noChangeArrowheads="1"/>
          </p:cNvSpPr>
          <p:nvPr/>
        </p:nvSpPr>
        <p:spPr bwMode="auto">
          <a:xfrm>
            <a:off x="1331640" y="1276532"/>
            <a:ext cx="6768752" cy="4514428"/>
          </a:xfrm>
          <a:prstGeom prst="rect">
            <a:avLst/>
          </a:prstGeom>
          <a:solidFill>
            <a:srgbClr val="FFFFCC"/>
          </a:solidFill>
          <a:ln w="28575">
            <a:solidFill>
              <a:srgbClr val="0000FF"/>
            </a:solidFill>
          </a:ln>
          <a:extLst/>
        </p:spPr>
        <p:txBody>
          <a:bodyPr wrap="square" lIns="90000" tIns="108000" rIns="90000" bIns="46800">
            <a:spAutoFit/>
          </a:bodyPr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da-DK" altLang="da-DK" b="1" dirty="0">
                <a:solidFill>
                  <a:srgbClr val="7030A0"/>
                </a:solidFill>
                <a:latin typeface="Courier New" pitchFamily="49" charset="0"/>
              </a:rPr>
              <a:t>for</a:t>
            </a:r>
            <a:r>
              <a:rPr lang="da-DK" altLang="da-DK" b="1" dirty="0">
                <a:solidFill>
                  <a:srgbClr val="0000FF"/>
                </a:solidFill>
                <a:latin typeface="Courier New" pitchFamily="49" charset="0"/>
              </a:rPr>
              <a:t> </a:t>
            </a:r>
            <a:r>
              <a:rPr lang="da-DK" altLang="da-DK" b="1" dirty="0" err="1">
                <a:solidFill>
                  <a:schemeClr val="tx1"/>
                </a:solidFill>
                <a:latin typeface="Courier New" pitchFamily="49" charset="0"/>
              </a:rPr>
              <a:t>each</a:t>
            </a:r>
            <a:r>
              <a:rPr lang="da-DK" altLang="da-DK" b="1" dirty="0">
                <a:solidFill>
                  <a:schemeClr val="tx1"/>
                </a:solidFill>
                <a:latin typeface="Courier New" pitchFamily="49" charset="0"/>
              </a:rPr>
              <a:t> point </a:t>
            </a: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(</a:t>
            </a:r>
            <a:r>
              <a:rPr lang="da-DK" altLang="da-DK" b="1" dirty="0" err="1" smtClean="0">
                <a:solidFill>
                  <a:schemeClr val="tx1"/>
                </a:solidFill>
                <a:latin typeface="Courier New" pitchFamily="49" charset="0"/>
              </a:rPr>
              <a:t>a,b</a:t>
            </a: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) {</a:t>
            </a:r>
          </a:p>
          <a:p>
            <a:pPr eaLnBrk="1" hangingPunct="1">
              <a:lnSpc>
                <a:spcPct val="90000"/>
              </a:lnSpc>
            </a:pP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  n = 0;</a:t>
            </a:r>
          </a:p>
          <a:p>
            <a:pPr eaLnBrk="1" hangingPunct="1">
              <a:lnSpc>
                <a:spcPct val="90000"/>
              </a:lnSpc>
            </a:pPr>
            <a:r>
              <a:rPr lang="da-DK" altLang="da-DK" sz="1600" b="1" dirty="0" smtClean="0">
                <a:solidFill>
                  <a:schemeClr val="tx1"/>
                </a:solidFill>
                <a:latin typeface="Courier New" pitchFamily="49" charset="0"/>
              </a:rPr>
              <a:t>  </a:t>
            </a: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(</a:t>
            </a:r>
            <a:r>
              <a:rPr lang="da-DK" altLang="da-DK" b="1" dirty="0" err="1" smtClean="0">
                <a:solidFill>
                  <a:schemeClr val="tx1"/>
                </a:solidFill>
                <a:latin typeface="Courier New" pitchFamily="49" charset="0"/>
              </a:rPr>
              <a:t>x,y</a:t>
            </a: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) = (0,0); </a:t>
            </a:r>
          </a:p>
          <a:p>
            <a:pPr eaLnBrk="1" hangingPunct="1">
              <a:lnSpc>
                <a:spcPct val="140000"/>
              </a:lnSpc>
            </a:pP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  </a:t>
            </a:r>
            <a:r>
              <a:rPr lang="da-DK" altLang="da-DK" b="1" dirty="0" err="1" smtClean="0">
                <a:solidFill>
                  <a:srgbClr val="7030A0"/>
                </a:solidFill>
                <a:latin typeface="Courier New" pitchFamily="49" charset="0"/>
              </a:rPr>
              <a:t>while</a:t>
            </a:r>
            <a:r>
              <a:rPr lang="da-DK" altLang="da-DK" b="1" dirty="0">
                <a:solidFill>
                  <a:schemeClr val="tx1"/>
                </a:solidFill>
                <a:latin typeface="Courier New" pitchFamily="49" charset="0"/>
              </a:rPr>
              <a:t>(</a:t>
            </a: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|(</a:t>
            </a:r>
            <a:r>
              <a:rPr lang="da-DK" altLang="da-DK" b="1" dirty="0" err="1">
                <a:solidFill>
                  <a:schemeClr val="tx1"/>
                </a:solidFill>
                <a:latin typeface="Courier New" pitchFamily="49" charset="0"/>
              </a:rPr>
              <a:t>x,y</a:t>
            </a:r>
            <a:r>
              <a:rPr lang="da-DK" altLang="da-DK" b="1" dirty="0">
                <a:solidFill>
                  <a:schemeClr val="tx1"/>
                </a:solidFill>
                <a:latin typeface="Courier New" pitchFamily="49" charset="0"/>
              </a:rPr>
              <a:t>)| </a:t>
            </a:r>
            <a:r>
              <a:rPr lang="da-DK" altLang="da-DK" b="1" dirty="0" smtClean="0">
                <a:solidFill>
                  <a:schemeClr val="tx1"/>
                </a:solidFill>
                <a:latin typeface="Courier New"/>
                <a:cs typeface="Courier New"/>
                <a:sym typeface="Symbol" pitchFamily="18" charset="2"/>
              </a:rPr>
              <a:t>≤</a:t>
            </a: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  <a:sym typeface="Symbol" pitchFamily="18" charset="2"/>
              </a:rPr>
              <a:t> 2 &amp;&amp;</a:t>
            </a: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 n &lt; max) {</a:t>
            </a:r>
            <a:endParaRPr lang="da-DK" altLang="da-DK" b="1" dirty="0">
              <a:solidFill>
                <a:schemeClr val="tx1"/>
              </a:solidFill>
              <a:latin typeface="Courier New" pitchFamily="49" charset="0"/>
            </a:endParaRPr>
          </a:p>
          <a:p>
            <a:pPr eaLnBrk="1" hangingPunct="1"/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    </a:t>
            </a:r>
            <a:r>
              <a:rPr lang="da-DK" altLang="da-DK" b="1" i="1" dirty="0" smtClean="0">
                <a:solidFill>
                  <a:srgbClr val="FF0000"/>
                </a:solidFill>
                <a:latin typeface="Courier New" pitchFamily="49" charset="0"/>
              </a:rPr>
              <a:t>beregn næste punkt i talfølgen;</a:t>
            </a:r>
          </a:p>
          <a:p>
            <a:pPr eaLnBrk="1" hangingPunct="1"/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    n++;</a:t>
            </a:r>
            <a:endParaRPr lang="da-DK" altLang="da-DK" b="1" dirty="0">
              <a:solidFill>
                <a:schemeClr val="tx1"/>
              </a:solidFill>
              <a:latin typeface="Courier New" pitchFamily="49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da-DK" altLang="da-DK" b="1" dirty="0">
                <a:solidFill>
                  <a:schemeClr val="tx1"/>
                </a:solidFill>
                <a:latin typeface="Courier New" pitchFamily="49" charset="0"/>
              </a:rPr>
              <a:t>  </a:t>
            </a: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}</a:t>
            </a:r>
            <a:endParaRPr lang="da-DK" altLang="da-DK" b="1" dirty="0">
              <a:solidFill>
                <a:schemeClr val="tx1"/>
              </a:solidFill>
              <a:latin typeface="Courier New" pitchFamily="49" charset="0"/>
            </a:endParaRPr>
          </a:p>
          <a:p>
            <a:pPr eaLnBrk="1" hangingPunct="1">
              <a:lnSpc>
                <a:spcPct val="90000"/>
              </a:lnSpc>
            </a:pPr>
            <a:endParaRPr lang="da-DK" altLang="da-DK" sz="800" b="1" dirty="0">
              <a:solidFill>
                <a:schemeClr val="tx1"/>
              </a:solidFill>
              <a:latin typeface="Courier New" pitchFamily="49" charset="0"/>
            </a:endParaRPr>
          </a:p>
          <a:p>
            <a:pPr eaLnBrk="1" hangingPunct="1">
              <a:lnSpc>
                <a:spcPct val="140000"/>
              </a:lnSpc>
            </a:pP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  </a:t>
            </a:r>
            <a:r>
              <a:rPr lang="da-DK" altLang="da-DK" b="1" dirty="0" smtClean="0">
                <a:solidFill>
                  <a:srgbClr val="7030A0"/>
                </a:solidFill>
                <a:latin typeface="Courier New" pitchFamily="49" charset="0"/>
              </a:rPr>
              <a:t>if</a:t>
            </a: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(n </a:t>
            </a:r>
            <a:r>
              <a:rPr lang="da-DK" altLang="da-DK" b="1" dirty="0">
                <a:solidFill>
                  <a:schemeClr val="tx1"/>
                </a:solidFill>
                <a:latin typeface="Courier New" pitchFamily="49" charset="0"/>
              </a:rPr>
              <a:t>= </a:t>
            </a: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max) { </a:t>
            </a:r>
            <a:endParaRPr lang="da-DK" altLang="da-DK" b="1" dirty="0">
              <a:solidFill>
                <a:srgbClr val="008000"/>
              </a:solidFill>
              <a:latin typeface="Courier New" pitchFamily="49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    </a:t>
            </a:r>
            <a:r>
              <a:rPr lang="da-DK" altLang="da-DK" b="1" dirty="0" err="1" smtClean="0">
                <a:solidFill>
                  <a:schemeClr val="tx1"/>
                </a:solidFill>
                <a:latin typeface="Courier New" pitchFamily="49" charset="0"/>
              </a:rPr>
              <a:t>color</a:t>
            </a: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(</a:t>
            </a:r>
            <a:r>
              <a:rPr lang="da-DK" altLang="da-DK" b="1" dirty="0" err="1" smtClean="0">
                <a:solidFill>
                  <a:schemeClr val="tx1"/>
                </a:solidFill>
                <a:latin typeface="Courier New" pitchFamily="49" charset="0"/>
              </a:rPr>
              <a:t>a,b</a:t>
            </a: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) = </a:t>
            </a:r>
            <a:r>
              <a:rPr lang="da-DK" altLang="da-DK" b="1" dirty="0" err="1" smtClean="0">
                <a:solidFill>
                  <a:schemeClr val="tx1"/>
                </a:solidFill>
                <a:latin typeface="Courier New" pitchFamily="49" charset="0"/>
              </a:rPr>
              <a:t>black</a:t>
            </a: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;    </a:t>
            </a:r>
            <a:r>
              <a:rPr lang="da-DK" altLang="da-DK" b="1" dirty="0" smtClean="0">
                <a:solidFill>
                  <a:srgbClr val="0000FF"/>
                </a:solidFill>
                <a:latin typeface="Courier New" pitchFamily="49" charset="0"/>
              </a:rPr>
              <a:t>// </a:t>
            </a:r>
            <a:r>
              <a:rPr lang="da-DK" altLang="da-DK" b="1" dirty="0" err="1" smtClean="0">
                <a:solidFill>
                  <a:srgbClr val="0000FF"/>
                </a:solidFill>
                <a:latin typeface="Courier New" pitchFamily="49" charset="0"/>
              </a:rPr>
              <a:t>Member</a:t>
            </a:r>
            <a:endParaRPr lang="da-DK" altLang="da-DK" b="1" dirty="0">
              <a:solidFill>
                <a:srgbClr val="0000FF"/>
              </a:solidFill>
              <a:latin typeface="Courier New" pitchFamily="49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da-DK" altLang="da-DK" b="1" dirty="0">
                <a:solidFill>
                  <a:schemeClr val="tx1"/>
                </a:solidFill>
                <a:latin typeface="Courier New" pitchFamily="49" charset="0"/>
              </a:rPr>
              <a:t>  </a:t>
            </a: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}</a:t>
            </a:r>
          </a:p>
          <a:p>
            <a:pPr eaLnBrk="1" hangingPunct="1">
              <a:lnSpc>
                <a:spcPct val="90000"/>
              </a:lnSpc>
            </a:pPr>
            <a:r>
              <a:rPr lang="da-DK" altLang="da-DK" b="1" dirty="0">
                <a:solidFill>
                  <a:schemeClr val="tx1"/>
                </a:solidFill>
                <a:latin typeface="Courier New" pitchFamily="49" charset="0"/>
              </a:rPr>
              <a:t> </a:t>
            </a: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 </a:t>
            </a:r>
            <a:r>
              <a:rPr lang="da-DK" altLang="da-DK" b="1" dirty="0" err="1" smtClean="0">
                <a:solidFill>
                  <a:srgbClr val="7030A0"/>
                </a:solidFill>
                <a:latin typeface="Courier New" pitchFamily="49" charset="0"/>
              </a:rPr>
              <a:t>else</a:t>
            </a:r>
            <a:r>
              <a:rPr lang="da-DK" altLang="da-DK" b="1" dirty="0" smtClean="0">
                <a:solidFill>
                  <a:srgbClr val="7030A0"/>
                </a:solidFill>
                <a:latin typeface="Courier New" pitchFamily="49" charset="0"/>
              </a:rPr>
              <a:t> </a:t>
            </a: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{       </a:t>
            </a:r>
            <a:endParaRPr lang="da-DK" altLang="da-DK" b="1" dirty="0">
              <a:solidFill>
                <a:srgbClr val="008000"/>
              </a:solidFill>
              <a:latin typeface="Courier New" pitchFamily="49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    </a:t>
            </a:r>
            <a:r>
              <a:rPr lang="da-DK" altLang="da-DK" b="1" dirty="0" err="1" smtClean="0">
                <a:solidFill>
                  <a:schemeClr val="tx1"/>
                </a:solidFill>
                <a:latin typeface="Courier New" pitchFamily="49" charset="0"/>
              </a:rPr>
              <a:t>color</a:t>
            </a: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(</a:t>
            </a:r>
            <a:r>
              <a:rPr lang="da-DK" altLang="da-DK" b="1" dirty="0" err="1" smtClean="0">
                <a:solidFill>
                  <a:schemeClr val="tx1"/>
                </a:solidFill>
                <a:latin typeface="Courier New" pitchFamily="49" charset="0"/>
              </a:rPr>
              <a:t>a,b</a:t>
            </a: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) = </a:t>
            </a:r>
            <a:r>
              <a:rPr lang="da-DK" altLang="da-DK" b="1" dirty="0" err="1" smtClean="0">
                <a:solidFill>
                  <a:schemeClr val="tx1"/>
                </a:solidFill>
                <a:latin typeface="Courier New" pitchFamily="49" charset="0"/>
              </a:rPr>
              <a:t>color</a:t>
            </a: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(n); </a:t>
            </a:r>
            <a:r>
              <a:rPr lang="da-DK" altLang="da-DK" b="1" dirty="0" smtClean="0">
                <a:solidFill>
                  <a:srgbClr val="0000FF"/>
                </a:solidFill>
                <a:latin typeface="Courier New" pitchFamily="49" charset="0"/>
              </a:rPr>
              <a:t>// Not </a:t>
            </a:r>
            <a:r>
              <a:rPr lang="da-DK" altLang="da-DK" b="1" dirty="0" err="1">
                <a:solidFill>
                  <a:srgbClr val="0000FF"/>
                </a:solidFill>
                <a:latin typeface="Courier New" pitchFamily="49" charset="0"/>
              </a:rPr>
              <a:t>member</a:t>
            </a:r>
            <a:endParaRPr lang="da-DK" altLang="da-DK" b="1" dirty="0">
              <a:solidFill>
                <a:srgbClr val="0000FF"/>
              </a:solidFill>
              <a:latin typeface="Courier New" pitchFamily="49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  }</a:t>
            </a:r>
            <a:endParaRPr lang="da-DK" altLang="da-DK" b="1" dirty="0">
              <a:solidFill>
                <a:schemeClr val="tx1"/>
              </a:solidFill>
              <a:latin typeface="Courier New" pitchFamily="49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da-DK" altLang="da-DK" b="1" dirty="0">
                <a:solidFill>
                  <a:schemeClr val="tx1"/>
                </a:solidFill>
                <a:latin typeface="Courier New" pitchFamily="49" charset="0"/>
              </a:rPr>
              <a:t>}</a:t>
            </a:r>
          </a:p>
        </p:txBody>
      </p:sp>
      <p:sp>
        <p:nvSpPr>
          <p:cNvPr id="26627" name="Rectangle 4"/>
          <p:cNvSpPr>
            <a:spLocks noChangeArrowheads="1"/>
          </p:cNvSpPr>
          <p:nvPr/>
        </p:nvSpPr>
        <p:spPr bwMode="auto">
          <a:xfrm>
            <a:off x="1622633" y="2307657"/>
            <a:ext cx="5219326" cy="1253690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000" tIns="46800" rIns="90000" bIns="46800" anchor="ctr"/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da-DK"/>
          </a:p>
        </p:txBody>
      </p:sp>
      <p:sp>
        <p:nvSpPr>
          <p:cNvPr id="5" name="Left Arrow 4"/>
          <p:cNvSpPr>
            <a:spLocks noChangeArrowheads="1"/>
          </p:cNvSpPr>
          <p:nvPr/>
        </p:nvSpPr>
        <p:spPr bwMode="auto">
          <a:xfrm rot="5400000">
            <a:off x="4010614" y="5337578"/>
            <a:ext cx="741771" cy="3810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>
            <a:solidFill>
              <a:srgbClr val="000066"/>
            </a:solidFill>
            <a:round/>
            <a:headEnd/>
            <a:tailEnd type="triangle" w="med" len="med"/>
          </a:ln>
        </p:spPr>
        <p:txBody>
          <a:bodyPr lIns="90000" tIns="46800" rIns="90000" bIns="46800"/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da-DK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A55395-2BED-4A30-9795-02A173C60FCF}" type="slidenum">
              <a:rPr lang="da-DK" altLang="da-DK" smtClean="0"/>
              <a:pPr/>
              <a:t>40</a:t>
            </a:fld>
            <a:endParaRPr lang="da-DK" altLang="da-DK" dirty="0"/>
          </a:p>
        </p:txBody>
      </p:sp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2411760" y="5949280"/>
            <a:ext cx="4896544" cy="736099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square" lIns="90487" tIns="44450" rIns="90487" bIns="44450">
            <a:spAutoFit/>
          </a:bodyPr>
          <a:lstStyle/>
          <a:p>
            <a:pPr eaLnBrk="0" hangingPunct="0">
              <a:spcBef>
                <a:spcPts val="1800"/>
              </a:spcBef>
              <a:buClr>
                <a:schemeClr val="tx1"/>
              </a:buClr>
              <a:buSzPct val="75000"/>
              <a:buFont typeface="Monotype Sorts" charset="0"/>
              <a:buNone/>
              <a:defRPr/>
            </a:pPr>
            <a:r>
              <a:rPr lang="da-DK" sz="1400" b="1" dirty="0" smtClean="0">
                <a:solidFill>
                  <a:srgbClr val="FF0000"/>
                </a:solidFill>
                <a:latin typeface="+mn-lt"/>
                <a:ea typeface="ＭＳ Ｐゴシック" charset="0"/>
              </a:rPr>
              <a:t>For punkter </a:t>
            </a:r>
            <a:r>
              <a:rPr lang="da-DK" sz="1400" b="1" dirty="0" smtClean="0">
                <a:solidFill>
                  <a:srgbClr val="008000"/>
                </a:solidFill>
                <a:latin typeface="+mn-lt"/>
                <a:ea typeface="ＭＳ Ｐゴシック" charset="0"/>
              </a:rPr>
              <a:t>udenfor</a:t>
            </a:r>
            <a:r>
              <a:rPr lang="da-DK" sz="1400" b="1" dirty="0" smtClean="0">
                <a:solidFill>
                  <a:srgbClr val="FF0000"/>
                </a:solidFill>
                <a:latin typeface="+mn-lt"/>
                <a:ea typeface="ＭＳ Ｐゴシック" charset="0"/>
              </a:rPr>
              <a:t> </a:t>
            </a:r>
            <a:r>
              <a:rPr lang="da-DK" sz="1400" b="1" dirty="0" err="1" smtClean="0">
                <a:solidFill>
                  <a:srgbClr val="FF0000"/>
                </a:solidFill>
                <a:latin typeface="+mn-lt"/>
                <a:ea typeface="ＭＳ Ｐゴシック" charset="0"/>
              </a:rPr>
              <a:t>Mandelbrotmængden</a:t>
            </a:r>
            <a:r>
              <a:rPr lang="da-DK" sz="1400" b="1" dirty="0" smtClean="0">
                <a:solidFill>
                  <a:srgbClr val="FF0000"/>
                </a:solidFill>
                <a:latin typeface="+mn-lt"/>
                <a:ea typeface="ＭＳ Ｐゴシック" charset="0"/>
              </a:rPr>
              <a:t> bestemmes farven nu af antallet skridt inden vi kommer uden for cirklen (via en ikke-triviel funktion </a:t>
            </a:r>
            <a:r>
              <a:rPr lang="da-DK" sz="1400" b="1" dirty="0" err="1" smtClean="0">
                <a:solidFill>
                  <a:srgbClr val="FF0000"/>
                </a:solidFill>
                <a:latin typeface="+mn-lt"/>
                <a:ea typeface="ＭＳ Ｐゴシック" charset="0"/>
              </a:rPr>
              <a:t>color</a:t>
            </a:r>
            <a:r>
              <a:rPr lang="da-DK" sz="1400" b="1" dirty="0" smtClean="0">
                <a:solidFill>
                  <a:srgbClr val="FF0000"/>
                </a:solidFill>
                <a:latin typeface="+mn-lt"/>
                <a:ea typeface="ＭＳ Ｐゴシック" charset="0"/>
              </a:rPr>
              <a:t>)</a:t>
            </a:r>
            <a:endParaRPr lang="da-DK" sz="1400" b="1" dirty="0">
              <a:solidFill>
                <a:srgbClr val="FF0000"/>
              </a:solidFill>
              <a:latin typeface="+mn-lt"/>
              <a:ea typeface="ＭＳ Ｐゴシック" charset="0"/>
            </a:endParaRPr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1603412" y="3681636"/>
            <a:ext cx="6208947" cy="1740215"/>
          </a:xfrm>
          <a:prstGeom prst="rect">
            <a:avLst/>
          </a:prstGeom>
          <a:noFill/>
          <a:ln w="12700">
            <a:solidFill>
              <a:srgbClr val="0000FF"/>
            </a:solidFill>
            <a:prstDash val="sys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000" tIns="46800" rIns="90000" bIns="46800" anchor="ctr"/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da-DK"/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1631647" y="1666857"/>
            <a:ext cx="5202289" cy="571490"/>
          </a:xfrm>
          <a:prstGeom prst="rect">
            <a:avLst/>
          </a:prstGeom>
          <a:noFill/>
          <a:ln w="12700">
            <a:solidFill>
              <a:srgbClr val="008000"/>
            </a:solidFill>
            <a:prstDash val="sys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000" tIns="46800" rIns="90000" bIns="46800" anchor="ctr"/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da-DK"/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3941980" y="4857817"/>
            <a:ext cx="1278092" cy="299375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000" tIns="46800" rIns="90000" bIns="46800" anchor="ctr"/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da-DK"/>
          </a:p>
        </p:txBody>
      </p:sp>
    </p:spTree>
    <p:extLst>
      <p:ext uri="{BB962C8B-B14F-4D97-AF65-F5344CB8AC3E}">
        <p14:creationId xmlns:p14="http://schemas.microsoft.com/office/powerpoint/2010/main" val="3868745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1413" name="Rectangle 5"/>
          <p:cNvSpPr>
            <a:spLocks noChangeArrowheads="1"/>
          </p:cNvSpPr>
          <p:nvPr/>
        </p:nvSpPr>
        <p:spPr bwMode="auto">
          <a:xfrm>
            <a:off x="3205163" y="2205038"/>
            <a:ext cx="1582737" cy="1150937"/>
          </a:xfrm>
          <a:prstGeom prst="rect">
            <a:avLst/>
          </a:prstGeom>
          <a:noFill/>
          <a:ln w="25400">
            <a:solidFill>
              <a:srgbClr val="A5002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000" tIns="46800" rIns="90000" bIns="46800" anchor="ctr"/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da-DK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6334F-DE2F-4411-9B95-08B6A10C9B25}" type="slidenum">
              <a:rPr lang="da-DK" altLang="da-DK" smtClean="0"/>
              <a:pPr/>
              <a:t>41</a:t>
            </a:fld>
            <a:endParaRPr lang="da-DK" altLang="da-DK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1413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3" descr="Mandel_zoom_01_head_and_should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3460" name="Rectangle 4"/>
          <p:cNvSpPr>
            <a:spLocks noChangeArrowheads="1"/>
          </p:cNvSpPr>
          <p:nvPr/>
        </p:nvSpPr>
        <p:spPr bwMode="auto">
          <a:xfrm>
            <a:off x="6011863" y="4221163"/>
            <a:ext cx="1081087" cy="792162"/>
          </a:xfrm>
          <a:prstGeom prst="rect">
            <a:avLst/>
          </a:prstGeom>
          <a:noFill/>
          <a:ln w="25400">
            <a:solidFill>
              <a:srgbClr val="A5002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000" tIns="46800" rIns="90000" bIns="46800" anchor="ctr"/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da-DK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6334F-DE2F-4411-9B95-08B6A10C9B25}" type="slidenum">
              <a:rPr lang="da-DK" altLang="da-DK" smtClean="0"/>
              <a:pPr/>
              <a:t>42</a:t>
            </a:fld>
            <a:endParaRPr lang="da-DK" altLang="da-DK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3460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3" descr="Mandel_zoom_02_seehorse_valle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4484" name="Rectangle 4"/>
          <p:cNvSpPr>
            <a:spLocks noChangeArrowheads="1"/>
          </p:cNvSpPr>
          <p:nvPr/>
        </p:nvSpPr>
        <p:spPr bwMode="auto">
          <a:xfrm>
            <a:off x="6156325" y="4005263"/>
            <a:ext cx="2303463" cy="1871662"/>
          </a:xfrm>
          <a:prstGeom prst="rect">
            <a:avLst/>
          </a:prstGeom>
          <a:noFill/>
          <a:ln w="25400">
            <a:solidFill>
              <a:srgbClr val="A5002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000" tIns="46800" rIns="90000" bIns="46800" anchor="ctr"/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da-DK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6334F-DE2F-4411-9B95-08B6A10C9B25}" type="slidenum">
              <a:rPr lang="da-DK" altLang="da-DK" smtClean="0"/>
              <a:pPr/>
              <a:t>43</a:t>
            </a:fld>
            <a:endParaRPr lang="da-DK" altLang="da-DK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4484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3" descr="Mandel_zoom_03_seehors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5508" name="Rectangle 4"/>
          <p:cNvSpPr>
            <a:spLocks noChangeArrowheads="1"/>
          </p:cNvSpPr>
          <p:nvPr/>
        </p:nvSpPr>
        <p:spPr bwMode="auto">
          <a:xfrm>
            <a:off x="3563938" y="115888"/>
            <a:ext cx="1368425" cy="1009650"/>
          </a:xfrm>
          <a:prstGeom prst="rect">
            <a:avLst/>
          </a:prstGeom>
          <a:noFill/>
          <a:ln w="25400">
            <a:solidFill>
              <a:srgbClr val="A5002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000" tIns="46800" rIns="90000" bIns="46800" anchor="ctr"/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da-DK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6334F-DE2F-4411-9B95-08B6A10C9B25}" type="slidenum">
              <a:rPr lang="da-DK" altLang="da-DK" smtClean="0"/>
              <a:pPr/>
              <a:t>44</a:t>
            </a:fld>
            <a:endParaRPr lang="da-DK" altLang="da-DK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5508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4" descr="Mandel_zoom_04_seehorse_tai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6533" name="Rectangle 5"/>
          <p:cNvSpPr>
            <a:spLocks noChangeArrowheads="1"/>
          </p:cNvSpPr>
          <p:nvPr/>
        </p:nvSpPr>
        <p:spPr bwMode="auto">
          <a:xfrm>
            <a:off x="2771775" y="404813"/>
            <a:ext cx="2952750" cy="2232025"/>
          </a:xfrm>
          <a:prstGeom prst="rect">
            <a:avLst/>
          </a:prstGeom>
          <a:noFill/>
          <a:ln w="25400">
            <a:solidFill>
              <a:srgbClr val="A5002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000" tIns="46800" rIns="90000" bIns="46800" anchor="ctr"/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da-DK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6334F-DE2F-4411-9B95-08B6A10C9B25}" type="slidenum">
              <a:rPr lang="da-DK" altLang="da-DK" smtClean="0"/>
              <a:pPr/>
              <a:t>45</a:t>
            </a:fld>
            <a:endParaRPr lang="da-DK" altLang="da-DK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6533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 descr="Mandel_zoom_05_tail_par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69" name="Date Placeholder 1"/>
          <p:cNvSpPr>
            <a:spLocks noGrp="1"/>
          </p:cNvSpPr>
          <p:nvPr>
            <p:ph type="dt" sz="quarter" idx="4294967295"/>
          </p:nvPr>
        </p:nvSpPr>
        <p:spPr>
          <a:xfrm>
            <a:off x="468313" y="6400800"/>
            <a:ext cx="2579687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endParaRPr lang="da-DK" altLang="da-DK" sz="800" dirty="0" smtClean="0">
              <a:solidFill>
                <a:srgbClr val="000066"/>
              </a:solidFill>
            </a:endParaRPr>
          </a:p>
        </p:txBody>
      </p:sp>
      <p:sp>
        <p:nvSpPr>
          <p:cNvPr id="407555" name="Rectangle 3"/>
          <p:cNvSpPr>
            <a:spLocks noChangeArrowheads="1"/>
          </p:cNvSpPr>
          <p:nvPr/>
        </p:nvSpPr>
        <p:spPr bwMode="auto">
          <a:xfrm>
            <a:off x="3924300" y="3573463"/>
            <a:ext cx="1511300" cy="1079500"/>
          </a:xfrm>
          <a:prstGeom prst="rect">
            <a:avLst/>
          </a:prstGeom>
          <a:noFill/>
          <a:ln w="25400">
            <a:solidFill>
              <a:srgbClr val="A5002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000" tIns="46800" rIns="90000" bIns="46800" anchor="ctr"/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da-DK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6334F-DE2F-4411-9B95-08B6A10C9B25}" type="slidenum">
              <a:rPr lang="da-DK" altLang="da-DK" smtClean="0"/>
              <a:pPr/>
              <a:t>46</a:t>
            </a:fld>
            <a:endParaRPr lang="da-DK" altLang="da-DK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7555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 descr="Mandel_zoom_06_double_hoo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6771" name="Rectangle 3"/>
          <p:cNvSpPr>
            <a:spLocks noChangeArrowheads="1"/>
          </p:cNvSpPr>
          <p:nvPr/>
        </p:nvSpPr>
        <p:spPr bwMode="auto">
          <a:xfrm>
            <a:off x="3829050" y="3100388"/>
            <a:ext cx="1150938" cy="865187"/>
          </a:xfrm>
          <a:prstGeom prst="rect">
            <a:avLst/>
          </a:prstGeom>
          <a:noFill/>
          <a:ln w="25400">
            <a:solidFill>
              <a:srgbClr val="A5002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000" tIns="46800" rIns="90000" bIns="46800" anchor="ctr"/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da-DK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6334F-DE2F-4411-9B95-08B6A10C9B25}" type="slidenum">
              <a:rPr lang="da-DK" altLang="da-DK" smtClean="0"/>
              <a:pPr/>
              <a:t>47</a:t>
            </a:fld>
            <a:endParaRPr lang="da-DK" altLang="da-DK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6771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 descr="Mandel_zoom_07_satellit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5747" name="Rectangle 3"/>
          <p:cNvSpPr>
            <a:spLocks noChangeArrowheads="1"/>
          </p:cNvSpPr>
          <p:nvPr/>
        </p:nvSpPr>
        <p:spPr bwMode="auto">
          <a:xfrm>
            <a:off x="2627313" y="3213100"/>
            <a:ext cx="1800225" cy="1368425"/>
          </a:xfrm>
          <a:prstGeom prst="rect">
            <a:avLst/>
          </a:prstGeom>
          <a:noFill/>
          <a:ln w="25400">
            <a:solidFill>
              <a:srgbClr val="A5002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000" tIns="46800" rIns="90000" bIns="46800" anchor="ctr"/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da-DK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6334F-DE2F-4411-9B95-08B6A10C9B25}" type="slidenum">
              <a:rPr lang="da-DK" altLang="da-DK" smtClean="0"/>
              <a:pPr/>
              <a:t>48</a:t>
            </a:fld>
            <a:endParaRPr lang="da-DK" altLang="da-DK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5747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3" descr="Mandel_zoom_08_satellite_antenn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6334F-DE2F-4411-9B95-08B6A10C9B25}" type="slidenum">
              <a:rPr lang="da-DK" altLang="da-DK" smtClean="0"/>
              <a:pPr/>
              <a:t>49</a:t>
            </a:fld>
            <a:endParaRPr lang="da-DK" altLang="da-DK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5724128" y="2780928"/>
            <a:ext cx="1374941" cy="504056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4572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rgbClr val="000066"/>
                </a:solidFill>
                <a:latin typeface="+mn-lt"/>
                <a:ea typeface="ＭＳ Ｐゴシック" pitchFamily="-106" charset="-128"/>
              </a:defRPr>
            </a:lvl2pPr>
            <a:lvl3pPr marL="9144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16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3pPr>
            <a:lvl4pPr marL="13716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16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4pPr>
            <a:lvl5pPr marL="18288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5pPr>
            <a:lvl6pPr marL="22860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6pPr>
            <a:lvl7pPr marL="27432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7pPr>
            <a:lvl8pPr marL="32004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8pPr>
            <a:lvl9pPr marL="36576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9pPr>
          </a:lstStyle>
          <a:p>
            <a:pPr algn="l" eaLnBrk="1" hangingPunct="1">
              <a:spcBef>
                <a:spcPts val="2400"/>
              </a:spcBef>
            </a:pPr>
            <a:r>
              <a:rPr lang="da-DK" altLang="da-DK" sz="1200" kern="0" dirty="0" smtClean="0">
                <a:ea typeface="ＭＳ Ｐゴシック" pitchFamily="34" charset="-128"/>
              </a:rPr>
              <a:t>Og sådan kunne vi blive </a:t>
            </a:r>
            <a:r>
              <a:rPr lang="da-DK" altLang="da-DK" sz="1200" kern="0" dirty="0" smtClean="0">
                <a:ea typeface="ＭＳ Ｐゴシック" pitchFamily="34" charset="-128"/>
              </a:rPr>
              <a:t>ved</a:t>
            </a:r>
          </a:p>
          <a:p>
            <a:pPr algn="l" eaLnBrk="1" hangingPunct="1">
              <a:spcBef>
                <a:spcPts val="2400"/>
              </a:spcBef>
            </a:pPr>
            <a:r>
              <a:rPr lang="da-DK" altLang="da-DK" sz="1200" kern="0" dirty="0" smtClean="0">
                <a:ea typeface="ＭＳ Ｐゴシック" pitchFamily="34" charset="-128"/>
              </a:rPr>
              <a:t>Vi har indtil nu zoomet ind med en faktor på ca. 50.000</a:t>
            </a:r>
            <a:endParaRPr lang="da-DK" altLang="da-DK" sz="1200" kern="0" dirty="0" smtClean="0">
              <a:ea typeface="ＭＳ Ｐゴシック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8568952" cy="682625"/>
          </a:xfrm>
        </p:spPr>
        <p:txBody>
          <a:bodyPr/>
          <a:lstStyle/>
          <a:p>
            <a:r>
              <a:rPr lang="da-DK" altLang="da-DK" sz="3200" dirty="0" smtClean="0">
                <a:ea typeface="ＭＳ Ｐゴシック" pitchFamily="34" charset="-128"/>
                <a:cs typeface="Arial"/>
              </a:rPr>
              <a:t>Ansvarsområder og samarbejdspartnere</a:t>
            </a:r>
            <a:endParaRPr lang="da-DK" altLang="da-DK" sz="3400" dirty="0">
              <a:ea typeface="ＭＳ Ｐゴシック" pitchFamily="34" charset="-128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8532440" y="6400800"/>
            <a:ext cx="61156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2CA5836E-6711-417F-AF48-31ACC3CF4030}" type="slidenum">
              <a:rPr lang="da-DK" altLang="da-DK" smtClean="0"/>
              <a:pPr>
                <a:defRPr/>
              </a:pPr>
              <a:t>5</a:t>
            </a:fld>
            <a:endParaRPr lang="da-DK" altLang="da-DK" dirty="0"/>
          </a:p>
        </p:txBody>
      </p:sp>
      <p:sp>
        <p:nvSpPr>
          <p:cNvPr id="24" name="Rectangle 3"/>
          <p:cNvSpPr txBox="1">
            <a:spLocks noChangeArrowheads="1"/>
          </p:cNvSpPr>
          <p:nvPr/>
        </p:nvSpPr>
        <p:spPr bwMode="auto">
          <a:xfrm>
            <a:off x="395536" y="1052736"/>
            <a:ext cx="8631233" cy="1252802"/>
          </a:xfrm>
          <a:prstGeom prst="rect">
            <a:avLst/>
          </a:prstGeom>
          <a:solidFill>
            <a:schemeClr val="bg1"/>
          </a:solidFill>
          <a:ln w="28575">
            <a:noFill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marL="265113" indent="-265113">
              <a:spcBef>
                <a:spcPts val="1800"/>
              </a:spcBef>
            </a:pPr>
            <a:r>
              <a:rPr lang="da-DK" altLang="da-DK" sz="2000" kern="0" dirty="0" smtClean="0">
                <a:ea typeface="ＭＳ Ｐゴシック" pitchFamily="34" charset="-128"/>
              </a:rPr>
              <a:t>Næste skridt er at identificere de enkelte klassers ansvarsområder og samarbejdspartnere</a:t>
            </a:r>
          </a:p>
          <a:p>
            <a:pPr lvl="1">
              <a:spcBef>
                <a:spcPts val="400"/>
              </a:spcBef>
            </a:pPr>
            <a:r>
              <a:rPr lang="da-DK" altLang="da-DK" sz="1800" kern="0" dirty="0" smtClean="0">
                <a:ea typeface="ＭＳ Ｐゴシック" pitchFamily="34" charset="-128"/>
              </a:rPr>
              <a:t>Til dette formål bruges såkaldte CRC-kort, hvor vi har et kort for hver klasse</a:t>
            </a:r>
            <a:br>
              <a:rPr lang="da-DK" altLang="da-DK" sz="1800" kern="0" dirty="0" smtClean="0">
                <a:ea typeface="ＭＳ Ｐゴシック" pitchFamily="34" charset="-128"/>
              </a:rPr>
            </a:br>
            <a:r>
              <a:rPr lang="da-DK" altLang="da-DK" sz="1800" kern="0" spc="-60" dirty="0" smtClean="0">
                <a:ea typeface="ＭＳ Ｐゴシック" pitchFamily="34" charset="-128"/>
              </a:rPr>
              <a:t>(</a:t>
            </a:r>
            <a:r>
              <a:rPr lang="da-DK" altLang="da-DK" sz="1800" b="1" kern="0" spc="-60" dirty="0">
                <a:solidFill>
                  <a:srgbClr val="008000"/>
                </a:solidFill>
                <a:ea typeface="ＭＳ Ｐゴシック" pitchFamily="34" charset="-128"/>
              </a:rPr>
              <a:t>CRC</a:t>
            </a:r>
            <a:r>
              <a:rPr lang="da-DK" altLang="da-DK" sz="1800" kern="0" spc="-60" dirty="0" smtClean="0">
                <a:ea typeface="ＭＳ Ｐゴシック" pitchFamily="34" charset="-128"/>
              </a:rPr>
              <a:t> </a:t>
            </a:r>
            <a:r>
              <a:rPr lang="da-DK" altLang="da-DK" sz="1800" kern="0" spc="-60" dirty="0" smtClean="0">
                <a:latin typeface="Arial"/>
                <a:ea typeface="ＭＳ Ｐゴシック" pitchFamily="34" charset="-128"/>
                <a:cs typeface="Arial"/>
              </a:rPr>
              <a:t>≈</a:t>
            </a:r>
            <a:r>
              <a:rPr lang="da-DK" altLang="da-DK" sz="1800" kern="0" spc="-60" dirty="0" smtClean="0">
                <a:ea typeface="ＭＳ Ｐゴシック" pitchFamily="34" charset="-128"/>
              </a:rPr>
              <a:t> </a:t>
            </a:r>
            <a:r>
              <a:rPr lang="da-DK" altLang="da-DK" sz="1800" b="1" kern="0" spc="-60" dirty="0" smtClean="0">
                <a:solidFill>
                  <a:srgbClr val="008000"/>
                </a:solidFill>
                <a:ea typeface="ＭＳ Ｐゴシック" pitchFamily="34" charset="-128"/>
              </a:rPr>
              <a:t>C</a:t>
            </a:r>
            <a:r>
              <a:rPr lang="da-DK" altLang="da-DK" sz="1800" kern="0" spc="-60" dirty="0" smtClean="0">
                <a:ea typeface="ＭＳ Ｐゴシック" pitchFamily="34" charset="-128"/>
              </a:rPr>
              <a:t>lass + </a:t>
            </a:r>
            <a:r>
              <a:rPr lang="da-DK" altLang="da-DK" sz="1800" b="1" kern="0" spc="-60" dirty="0" err="1">
                <a:solidFill>
                  <a:srgbClr val="008000"/>
                </a:solidFill>
                <a:ea typeface="ＭＳ Ｐゴシック" pitchFamily="34" charset="-128"/>
              </a:rPr>
              <a:t>R</a:t>
            </a:r>
            <a:r>
              <a:rPr lang="da-DK" altLang="da-DK" sz="1800" kern="0" spc="-60" dirty="0" err="1" smtClean="0">
                <a:ea typeface="ＭＳ Ｐゴシック" pitchFamily="34" charset="-128"/>
              </a:rPr>
              <a:t>esponsibilities</a:t>
            </a:r>
            <a:r>
              <a:rPr lang="da-DK" altLang="da-DK" sz="1800" kern="0" spc="-60" dirty="0" smtClean="0">
                <a:ea typeface="ＭＳ Ｐゴシック" pitchFamily="34" charset="-128"/>
              </a:rPr>
              <a:t> + </a:t>
            </a:r>
            <a:r>
              <a:rPr lang="da-DK" altLang="da-DK" sz="1800" b="1" kern="0" spc="-60" dirty="0" err="1">
                <a:solidFill>
                  <a:srgbClr val="008000"/>
                </a:solidFill>
                <a:ea typeface="ＭＳ Ｐゴシック" pitchFamily="34" charset="-128"/>
              </a:rPr>
              <a:t>C</a:t>
            </a:r>
            <a:r>
              <a:rPr lang="da-DK" altLang="da-DK" sz="1800" kern="0" spc="-60" dirty="0" err="1" smtClean="0">
                <a:ea typeface="ＭＳ Ｐゴシック" pitchFamily="34" charset="-128"/>
              </a:rPr>
              <a:t>ollaborators</a:t>
            </a:r>
            <a:r>
              <a:rPr lang="da-DK" altLang="da-DK" sz="1800" kern="0" spc="-60" dirty="0" smtClean="0">
                <a:ea typeface="ＭＳ Ｐゴシック" pitchFamily="34" charset="-128"/>
              </a:rPr>
              <a:t>)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2987825" y="2640336"/>
            <a:ext cx="5538337" cy="1652760"/>
            <a:chOff x="2242108" y="3777585"/>
            <a:chExt cx="5584645" cy="1707679"/>
          </a:xfrm>
        </p:grpSpPr>
        <p:sp>
          <p:nvSpPr>
            <p:cNvPr id="25" name="Rectangle 24"/>
            <p:cNvSpPr>
              <a:spLocks noChangeArrowheads="1"/>
            </p:cNvSpPr>
            <p:nvPr/>
          </p:nvSpPr>
          <p:spPr bwMode="auto">
            <a:xfrm>
              <a:off x="2242108" y="3777585"/>
              <a:ext cx="5584645" cy="1707679"/>
            </a:xfrm>
            <a:prstGeom prst="rect">
              <a:avLst/>
            </a:prstGeom>
            <a:solidFill>
              <a:srgbClr val="F9D29A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 lIns="180000"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chemeClr val="tx1"/>
                  </a:solidFill>
                  <a:latin typeface="Times" charset="0"/>
                  <a:ea typeface="ＭＳ Ｐゴシック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chemeClr val="tx1"/>
                  </a:solidFill>
                  <a:latin typeface="Times" charset="0"/>
                  <a:ea typeface="ＭＳ Ｐゴシック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chemeClr val="tx1"/>
                  </a:solidFill>
                  <a:latin typeface="Times" charset="0"/>
                  <a:ea typeface="ＭＳ Ｐゴシック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chemeClr val="tx1"/>
                  </a:solidFill>
                  <a:latin typeface="Times" charset="0"/>
                  <a:ea typeface="ＭＳ Ｐゴシック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chemeClr val="tx1"/>
                  </a:solidFill>
                  <a:latin typeface="Times" charset="0"/>
                  <a:ea typeface="ＭＳ Ｐゴシック" charset="-128"/>
                  <a:cs typeface="+mn-cs"/>
                </a:defRPr>
              </a:lvl5pPr>
              <a:lvl6pPr marL="2286000" algn="l" defTabSz="914400" rtl="0" eaLnBrk="1" latinLnBrk="0" hangingPunct="1">
                <a:defRPr sz="2400" b="1" kern="1200">
                  <a:solidFill>
                    <a:schemeClr val="tx1"/>
                  </a:solidFill>
                  <a:latin typeface="Times" charset="0"/>
                  <a:ea typeface="ＭＳ Ｐゴシック" charset="-128"/>
                  <a:cs typeface="+mn-cs"/>
                </a:defRPr>
              </a:lvl6pPr>
              <a:lvl7pPr marL="2743200" algn="l" defTabSz="914400" rtl="0" eaLnBrk="1" latinLnBrk="0" hangingPunct="1">
                <a:defRPr sz="2400" b="1" kern="1200">
                  <a:solidFill>
                    <a:schemeClr val="tx1"/>
                  </a:solidFill>
                  <a:latin typeface="Times" charset="0"/>
                  <a:ea typeface="ＭＳ Ｐゴシック" charset="-128"/>
                  <a:cs typeface="+mn-cs"/>
                </a:defRPr>
              </a:lvl7pPr>
              <a:lvl8pPr marL="3200400" algn="l" defTabSz="914400" rtl="0" eaLnBrk="1" latinLnBrk="0" hangingPunct="1">
                <a:defRPr sz="2400" b="1" kern="1200">
                  <a:solidFill>
                    <a:schemeClr val="tx1"/>
                  </a:solidFill>
                  <a:latin typeface="Times" charset="0"/>
                  <a:ea typeface="ＭＳ Ｐゴシック" charset="-128"/>
                  <a:cs typeface="+mn-cs"/>
                </a:defRPr>
              </a:lvl8pPr>
              <a:lvl9pPr marL="3657600" algn="l" defTabSz="914400" rtl="0" eaLnBrk="1" latinLnBrk="0" hangingPunct="1">
                <a:defRPr sz="2400" b="1" kern="1200">
                  <a:solidFill>
                    <a:schemeClr val="tx1"/>
                  </a:solidFill>
                  <a:latin typeface="Times" charset="0"/>
                  <a:ea typeface="ＭＳ Ｐゴシック" charset="-128"/>
                  <a:cs typeface="+mn-cs"/>
                </a:defRPr>
              </a:lvl9pPr>
            </a:lstStyle>
            <a:p>
              <a:pPr>
                <a:lnSpc>
                  <a:spcPct val="140000"/>
                </a:lnSpc>
                <a:tabLst>
                  <a:tab pos="3589338" algn="l"/>
                </a:tabLst>
                <a:defRPr/>
              </a:pPr>
              <a:r>
                <a:rPr lang="en-US" sz="1800" dirty="0" err="1" smtClean="0">
                  <a:solidFill>
                    <a:srgbClr val="C00000"/>
                  </a:solidFill>
                  <a:latin typeface="+mj-lt"/>
                  <a:ea typeface="ＭＳ Ｐゴシック" charset="0"/>
                  <a:cs typeface="ＭＳ Ｐゴシック" charset="0"/>
                </a:rPr>
                <a:t>CinemaBookingSystem</a:t>
              </a:r>
              <a:r>
                <a:rPr lang="en-US" sz="1800" dirty="0" smtClean="0">
                  <a:solidFill>
                    <a:srgbClr val="C00000"/>
                  </a:solidFill>
                  <a:latin typeface="+mj-lt"/>
                  <a:ea typeface="ＭＳ Ｐゴシック" charset="0"/>
                  <a:cs typeface="ＭＳ Ｐゴシック" charset="0"/>
                </a:rPr>
                <a:t>	Collaborators   </a:t>
              </a:r>
              <a:r>
                <a:rPr lang="en-US" sz="1800" dirty="0">
                  <a:solidFill>
                    <a:srgbClr val="C00000"/>
                  </a:solidFill>
                  <a:latin typeface="+mj-lt"/>
                  <a:ea typeface="ＭＳ Ｐゴシック" charset="0"/>
                  <a:cs typeface="ＭＳ Ｐゴシック" charset="0"/>
                </a:rPr>
                <a:t/>
              </a:r>
              <a:br>
                <a:rPr lang="en-US" sz="1800" dirty="0">
                  <a:solidFill>
                    <a:srgbClr val="C00000"/>
                  </a:solidFill>
                  <a:latin typeface="+mj-lt"/>
                  <a:ea typeface="ＭＳ Ｐゴシック" charset="0"/>
                  <a:cs typeface="ＭＳ Ｐゴシック" charset="0"/>
                </a:rPr>
              </a:br>
              <a:endParaRPr lang="en-US" sz="500" dirty="0" smtClean="0">
                <a:solidFill>
                  <a:srgbClr val="C00000"/>
                </a:solidFill>
                <a:latin typeface="+mj-lt"/>
                <a:ea typeface="ＭＳ Ｐゴシック" charset="0"/>
                <a:cs typeface="ＭＳ Ｐゴシック" charset="0"/>
              </a:endParaRPr>
            </a:p>
            <a:p>
              <a:pPr>
                <a:lnSpc>
                  <a:spcPct val="110000"/>
                </a:lnSpc>
                <a:spcBef>
                  <a:spcPts val="0"/>
                </a:spcBef>
                <a:tabLst>
                  <a:tab pos="3589338" algn="l"/>
                </a:tabLst>
                <a:defRPr/>
              </a:pPr>
              <a:r>
                <a:rPr lang="en-US" sz="1600" b="0" dirty="0" smtClean="0">
                  <a:solidFill>
                    <a:srgbClr val="002060"/>
                  </a:solidFill>
                  <a:latin typeface="+mj-lt"/>
                  <a:ea typeface="ＭＳ Ｐゴシック" charset="0"/>
                  <a:cs typeface="ＭＳ Ｐゴシック" charset="0"/>
                </a:rPr>
                <a:t>Can </a:t>
              </a:r>
              <a:r>
                <a:rPr lang="en-US" sz="1600" b="0" dirty="0">
                  <a:solidFill>
                    <a:srgbClr val="002060"/>
                  </a:solidFill>
                  <a:latin typeface="+mj-lt"/>
                  <a:ea typeface="ＭＳ Ｐゴシック" charset="0"/>
                  <a:cs typeface="ＭＳ Ｐゴシック" charset="0"/>
                </a:rPr>
                <a:t>find shows by title </a:t>
              </a:r>
              <a:r>
                <a:rPr lang="en-US" sz="1600" b="0" dirty="0" smtClean="0">
                  <a:solidFill>
                    <a:srgbClr val="002060"/>
                  </a:solidFill>
                  <a:latin typeface="+mj-lt"/>
                  <a:ea typeface="ＭＳ Ｐゴシック" charset="0"/>
                  <a:cs typeface="ＭＳ Ｐゴシック" charset="0"/>
                </a:rPr>
                <a:t>and day	</a:t>
              </a:r>
              <a:r>
                <a:rPr lang="en-US" sz="1600" dirty="0" smtClean="0">
                  <a:solidFill>
                    <a:srgbClr val="002060"/>
                  </a:solidFill>
                  <a:latin typeface="+mj-lt"/>
                  <a:ea typeface="ＭＳ Ｐゴシック" charset="0"/>
                  <a:cs typeface="ＭＳ Ｐゴシック" charset="0"/>
                </a:rPr>
                <a:t>Show</a:t>
              </a:r>
              <a:r>
                <a:rPr lang="en-US" sz="1600" b="0" dirty="0">
                  <a:solidFill>
                    <a:srgbClr val="002060"/>
                  </a:solidFill>
                  <a:latin typeface="+mj-lt"/>
                  <a:ea typeface="ＭＳ Ｐゴシック" charset="0"/>
                  <a:cs typeface="ＭＳ Ｐゴシック" charset="0"/>
                </a:rPr>
                <a:t/>
              </a:r>
              <a:br>
                <a:rPr lang="en-US" sz="1600" b="0" dirty="0">
                  <a:solidFill>
                    <a:srgbClr val="002060"/>
                  </a:solidFill>
                  <a:latin typeface="+mj-lt"/>
                  <a:ea typeface="ＭＳ Ｐゴシック" charset="0"/>
                  <a:cs typeface="ＭＳ Ｐゴシック" charset="0"/>
                </a:rPr>
              </a:br>
              <a:r>
                <a:rPr lang="en-US" sz="1600" b="0" dirty="0">
                  <a:solidFill>
                    <a:srgbClr val="002060"/>
                  </a:solidFill>
                  <a:latin typeface="+mj-lt"/>
                  <a:ea typeface="ＭＳ Ｐゴシック" charset="0"/>
                  <a:cs typeface="ＭＳ Ｐゴシック" charset="0"/>
                </a:rPr>
                <a:t>Stores collection of</a:t>
              </a:r>
              <a:r>
                <a:rPr lang="en-US" sz="1600" dirty="0">
                  <a:solidFill>
                    <a:srgbClr val="002060"/>
                  </a:solidFill>
                  <a:latin typeface="+mj-lt"/>
                  <a:ea typeface="ＭＳ Ｐゴシック" charset="0"/>
                  <a:cs typeface="ＭＳ Ｐゴシック" charset="0"/>
                </a:rPr>
                <a:t> </a:t>
              </a:r>
              <a:r>
                <a:rPr lang="en-US" sz="1600" b="0" dirty="0" smtClean="0">
                  <a:solidFill>
                    <a:srgbClr val="002060"/>
                  </a:solidFill>
                  <a:latin typeface="+mj-lt"/>
                  <a:ea typeface="ＭＳ Ｐゴシック" charset="0"/>
                  <a:cs typeface="ＭＳ Ｐゴシック" charset="0"/>
                </a:rPr>
                <a:t>shows</a:t>
              </a:r>
              <a:r>
                <a:rPr lang="en-US" sz="1600" dirty="0" smtClean="0">
                  <a:solidFill>
                    <a:srgbClr val="002060"/>
                  </a:solidFill>
                  <a:latin typeface="+mj-lt"/>
                  <a:ea typeface="ＭＳ Ｐゴシック" charset="0"/>
                  <a:cs typeface="ＭＳ Ｐゴシック" charset="0"/>
                </a:rPr>
                <a:t>	Collection</a:t>
              </a:r>
            </a:p>
            <a:p>
              <a:pPr>
                <a:tabLst>
                  <a:tab pos="3589338" algn="l"/>
                </a:tabLst>
                <a:defRPr/>
              </a:pPr>
              <a:r>
                <a:rPr lang="en-US" sz="1600" b="0" dirty="0" smtClean="0">
                  <a:solidFill>
                    <a:srgbClr val="002060"/>
                  </a:solidFill>
                  <a:latin typeface="+mj-lt"/>
                  <a:ea typeface="ＭＳ Ｐゴシック" charset="0"/>
                  <a:cs typeface="ＭＳ Ｐゴシック" charset="0"/>
                </a:rPr>
                <a:t>Retrieves/displays show details</a:t>
              </a:r>
              <a:r>
                <a:rPr lang="en-US" sz="1800" b="0" dirty="0">
                  <a:solidFill>
                    <a:srgbClr val="002060"/>
                  </a:solidFill>
                  <a:latin typeface="+mj-lt"/>
                  <a:ea typeface="ＭＳ Ｐゴシック" charset="0"/>
                  <a:cs typeface="ＭＳ Ｐゴシック" charset="0"/>
                </a:rPr>
                <a:t/>
              </a:r>
              <a:br>
                <a:rPr lang="en-US" sz="1800" b="0" dirty="0">
                  <a:solidFill>
                    <a:srgbClr val="002060"/>
                  </a:solidFill>
                  <a:latin typeface="+mj-lt"/>
                  <a:ea typeface="ＭＳ Ｐゴシック" charset="0"/>
                  <a:cs typeface="ＭＳ Ｐゴシック" charset="0"/>
                </a:rPr>
              </a:br>
              <a:r>
                <a:rPr lang="en-US" sz="1800" b="0" dirty="0" smtClean="0">
                  <a:solidFill>
                    <a:srgbClr val="002060"/>
                  </a:solidFill>
                  <a:latin typeface="+mj-lt"/>
                  <a:ea typeface="ＭＳ Ｐゴシック" charset="0"/>
                  <a:cs typeface="ＭＳ Ｐゴシック" charset="0"/>
                </a:rPr>
                <a:t>...</a:t>
              </a:r>
              <a:endParaRPr lang="en-US" sz="1800" b="0" dirty="0">
                <a:solidFill>
                  <a:srgbClr val="002060"/>
                </a:solidFill>
                <a:latin typeface="+mj-lt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26" name="Line 4"/>
            <p:cNvSpPr>
              <a:spLocks noChangeShapeType="1"/>
            </p:cNvSpPr>
            <p:nvPr/>
          </p:nvSpPr>
          <p:spPr bwMode="auto">
            <a:xfrm flipV="1">
              <a:off x="2242108" y="4221621"/>
              <a:ext cx="5543112" cy="2020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chemeClr val="tx1"/>
                  </a:solidFill>
                  <a:latin typeface="Times" charset="0"/>
                  <a:ea typeface="ＭＳ Ｐゴシック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chemeClr val="tx1"/>
                  </a:solidFill>
                  <a:latin typeface="Times" charset="0"/>
                  <a:ea typeface="ＭＳ Ｐゴシック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chemeClr val="tx1"/>
                  </a:solidFill>
                  <a:latin typeface="Times" charset="0"/>
                  <a:ea typeface="ＭＳ Ｐゴシック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chemeClr val="tx1"/>
                  </a:solidFill>
                  <a:latin typeface="Times" charset="0"/>
                  <a:ea typeface="ＭＳ Ｐゴシック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chemeClr val="tx1"/>
                  </a:solidFill>
                  <a:latin typeface="Times" charset="0"/>
                  <a:ea typeface="ＭＳ Ｐゴシック" charset="-128"/>
                  <a:cs typeface="+mn-cs"/>
                </a:defRPr>
              </a:lvl5pPr>
              <a:lvl6pPr marL="2286000" algn="l" defTabSz="914400" rtl="0" eaLnBrk="1" latinLnBrk="0" hangingPunct="1">
                <a:defRPr sz="2400" b="1" kern="1200">
                  <a:solidFill>
                    <a:schemeClr val="tx1"/>
                  </a:solidFill>
                  <a:latin typeface="Times" charset="0"/>
                  <a:ea typeface="ＭＳ Ｐゴシック" charset="-128"/>
                  <a:cs typeface="+mn-cs"/>
                </a:defRPr>
              </a:lvl6pPr>
              <a:lvl7pPr marL="2743200" algn="l" defTabSz="914400" rtl="0" eaLnBrk="1" latinLnBrk="0" hangingPunct="1">
                <a:defRPr sz="2400" b="1" kern="1200">
                  <a:solidFill>
                    <a:schemeClr val="tx1"/>
                  </a:solidFill>
                  <a:latin typeface="Times" charset="0"/>
                  <a:ea typeface="ＭＳ Ｐゴシック" charset="-128"/>
                  <a:cs typeface="+mn-cs"/>
                </a:defRPr>
              </a:lvl7pPr>
              <a:lvl8pPr marL="3200400" algn="l" defTabSz="914400" rtl="0" eaLnBrk="1" latinLnBrk="0" hangingPunct="1">
                <a:defRPr sz="2400" b="1" kern="1200">
                  <a:solidFill>
                    <a:schemeClr val="tx1"/>
                  </a:solidFill>
                  <a:latin typeface="Times" charset="0"/>
                  <a:ea typeface="ＭＳ Ｐゴシック" charset="-128"/>
                  <a:cs typeface="+mn-cs"/>
                </a:defRPr>
              </a:lvl8pPr>
              <a:lvl9pPr marL="3657600" algn="l" defTabSz="914400" rtl="0" eaLnBrk="1" latinLnBrk="0" hangingPunct="1">
                <a:defRPr sz="2400" b="1" kern="1200">
                  <a:solidFill>
                    <a:schemeClr val="tx1"/>
                  </a:solidFill>
                  <a:latin typeface="Times" charset="0"/>
                  <a:ea typeface="ＭＳ Ｐゴシック" charset="-128"/>
                  <a:cs typeface="+mn-cs"/>
                </a:defRPr>
              </a:lvl9pPr>
            </a:lstStyle>
            <a:p>
              <a:pPr>
                <a:defRPr/>
              </a:pPr>
              <a:r>
                <a:rPr lang="en-US" dirty="0" smtClean="0">
                  <a:ea typeface="ＭＳ Ｐゴシック" charset="0"/>
                  <a:cs typeface="ＭＳ Ｐゴシック" charset="0"/>
                </a:rPr>
                <a:t>                               </a:t>
              </a:r>
              <a:endParaRPr lang="en-US" dirty="0"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27" name="Line 5"/>
            <p:cNvSpPr>
              <a:spLocks noChangeShapeType="1"/>
            </p:cNvSpPr>
            <p:nvPr/>
          </p:nvSpPr>
          <p:spPr bwMode="auto">
            <a:xfrm flipH="1">
              <a:off x="5858062" y="3777586"/>
              <a:ext cx="10082" cy="170137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chemeClr val="tx1"/>
                  </a:solidFill>
                  <a:latin typeface="Times" charset="0"/>
                  <a:ea typeface="ＭＳ Ｐゴシック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chemeClr val="tx1"/>
                  </a:solidFill>
                  <a:latin typeface="Times" charset="0"/>
                  <a:ea typeface="ＭＳ Ｐゴシック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chemeClr val="tx1"/>
                  </a:solidFill>
                  <a:latin typeface="Times" charset="0"/>
                  <a:ea typeface="ＭＳ Ｐゴシック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chemeClr val="tx1"/>
                  </a:solidFill>
                  <a:latin typeface="Times" charset="0"/>
                  <a:ea typeface="ＭＳ Ｐゴシック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chemeClr val="tx1"/>
                  </a:solidFill>
                  <a:latin typeface="Times" charset="0"/>
                  <a:ea typeface="ＭＳ Ｐゴシック" charset="-128"/>
                  <a:cs typeface="+mn-cs"/>
                </a:defRPr>
              </a:lvl5pPr>
              <a:lvl6pPr marL="2286000" algn="l" defTabSz="914400" rtl="0" eaLnBrk="1" latinLnBrk="0" hangingPunct="1">
                <a:defRPr sz="2400" b="1" kern="1200">
                  <a:solidFill>
                    <a:schemeClr val="tx1"/>
                  </a:solidFill>
                  <a:latin typeface="Times" charset="0"/>
                  <a:ea typeface="ＭＳ Ｐゴシック" charset="-128"/>
                  <a:cs typeface="+mn-cs"/>
                </a:defRPr>
              </a:lvl6pPr>
              <a:lvl7pPr marL="2743200" algn="l" defTabSz="914400" rtl="0" eaLnBrk="1" latinLnBrk="0" hangingPunct="1">
                <a:defRPr sz="2400" b="1" kern="1200">
                  <a:solidFill>
                    <a:schemeClr val="tx1"/>
                  </a:solidFill>
                  <a:latin typeface="Times" charset="0"/>
                  <a:ea typeface="ＭＳ Ｐゴシック" charset="-128"/>
                  <a:cs typeface="+mn-cs"/>
                </a:defRPr>
              </a:lvl7pPr>
              <a:lvl8pPr marL="3200400" algn="l" defTabSz="914400" rtl="0" eaLnBrk="1" latinLnBrk="0" hangingPunct="1">
                <a:defRPr sz="2400" b="1" kern="1200">
                  <a:solidFill>
                    <a:schemeClr val="tx1"/>
                  </a:solidFill>
                  <a:latin typeface="Times" charset="0"/>
                  <a:ea typeface="ＭＳ Ｐゴシック" charset="-128"/>
                  <a:cs typeface="+mn-cs"/>
                </a:defRPr>
              </a:lvl8pPr>
              <a:lvl9pPr marL="3657600" algn="l" defTabSz="914400" rtl="0" eaLnBrk="1" latinLnBrk="0" hangingPunct="1">
                <a:defRPr sz="2400" b="1" kern="1200">
                  <a:solidFill>
                    <a:schemeClr val="tx1"/>
                  </a:solidFill>
                  <a:latin typeface="Times" charset="0"/>
                  <a:ea typeface="ＭＳ Ｐゴシック" charset="-128"/>
                  <a:cs typeface="+mn-cs"/>
                </a:defRPr>
              </a:lvl9pPr>
            </a:lstStyle>
            <a:p>
              <a:pPr>
                <a:defRPr/>
              </a:pPr>
              <a:r>
                <a:rPr lang="en-US" dirty="0" smtClean="0">
                  <a:ea typeface="ＭＳ Ｐゴシック" charset="0"/>
                  <a:cs typeface="ＭＳ Ｐゴシック" charset="0"/>
                </a:rPr>
                <a:t>                             </a:t>
              </a:r>
              <a:endParaRPr lang="en-US" dirty="0">
                <a:ea typeface="ＭＳ Ｐゴシック" charset="0"/>
                <a:cs typeface="ＭＳ Ｐゴシック" charset="0"/>
              </a:endParaRPr>
            </a:p>
          </p:txBody>
        </p:sp>
      </p:grpSp>
      <p:sp>
        <p:nvSpPr>
          <p:cNvPr id="29" name="Text Box 21"/>
          <p:cNvSpPr txBox="1">
            <a:spLocks noChangeArrowheads="1"/>
          </p:cNvSpPr>
          <p:nvPr/>
        </p:nvSpPr>
        <p:spPr bwMode="auto">
          <a:xfrm>
            <a:off x="1069245" y="2755655"/>
            <a:ext cx="157865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algn="r" eaLnBrk="1" hangingPunct="1">
              <a:spcBef>
                <a:spcPct val="50000"/>
              </a:spcBef>
              <a:buFontTx/>
              <a:buNone/>
            </a:pPr>
            <a:r>
              <a:rPr lang="da-DK" altLang="da-DK" sz="1400" b="1" dirty="0" smtClean="0">
                <a:solidFill>
                  <a:srgbClr val="FF0000"/>
                </a:solidFill>
              </a:rPr>
              <a:t>Klassens navn</a:t>
            </a:r>
            <a:endParaRPr lang="da-DK" altLang="da-DK" sz="1400" b="1" dirty="0">
              <a:solidFill>
                <a:srgbClr val="FF0000"/>
              </a:solidFill>
            </a:endParaRPr>
          </a:p>
        </p:txBody>
      </p:sp>
      <p:sp>
        <p:nvSpPr>
          <p:cNvPr id="31" name="Line 22"/>
          <p:cNvSpPr>
            <a:spLocks noChangeShapeType="1"/>
          </p:cNvSpPr>
          <p:nvPr/>
        </p:nvSpPr>
        <p:spPr bwMode="auto">
          <a:xfrm flipV="1">
            <a:off x="2659610" y="2890280"/>
            <a:ext cx="328214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endParaRPr lang="da-DK"/>
          </a:p>
        </p:txBody>
      </p:sp>
      <p:sp>
        <p:nvSpPr>
          <p:cNvPr id="32" name="Text Box 21"/>
          <p:cNvSpPr txBox="1">
            <a:spLocks noChangeArrowheads="1"/>
          </p:cNvSpPr>
          <p:nvPr/>
        </p:nvSpPr>
        <p:spPr bwMode="auto">
          <a:xfrm>
            <a:off x="746723" y="3504432"/>
            <a:ext cx="1869134" cy="6740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ct val="50000"/>
              </a:spcBef>
              <a:buFontTx/>
              <a:buNone/>
            </a:pPr>
            <a:r>
              <a:rPr lang="da-DK" altLang="da-DK" sz="1400" b="1" dirty="0" smtClean="0">
                <a:solidFill>
                  <a:srgbClr val="FF0000"/>
                </a:solidFill>
              </a:rPr>
              <a:t>Klassens ansvarsområder</a:t>
            </a:r>
            <a:br>
              <a:rPr lang="da-DK" altLang="da-DK" sz="1400" b="1" dirty="0" smtClean="0">
                <a:solidFill>
                  <a:srgbClr val="FF0000"/>
                </a:solidFill>
              </a:rPr>
            </a:br>
            <a:r>
              <a:rPr lang="da-DK" altLang="da-DK" sz="1400" b="1" dirty="0" smtClean="0">
                <a:solidFill>
                  <a:srgbClr val="FF0000"/>
                </a:solidFill>
              </a:rPr>
              <a:t>(bliver til metoder)</a:t>
            </a:r>
            <a:endParaRPr lang="da-DK" altLang="da-DK" sz="1400" b="1" dirty="0">
              <a:solidFill>
                <a:srgbClr val="FF0000"/>
              </a:solidFill>
            </a:endParaRPr>
          </a:p>
        </p:txBody>
      </p:sp>
      <p:sp>
        <p:nvSpPr>
          <p:cNvPr id="34" name="Line 22"/>
          <p:cNvSpPr>
            <a:spLocks noChangeShapeType="1"/>
          </p:cNvSpPr>
          <p:nvPr/>
        </p:nvSpPr>
        <p:spPr bwMode="auto">
          <a:xfrm flipV="1">
            <a:off x="2647903" y="3670940"/>
            <a:ext cx="328214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endParaRPr lang="da-DK"/>
          </a:p>
        </p:txBody>
      </p:sp>
      <p:sp>
        <p:nvSpPr>
          <p:cNvPr id="35" name="Line 22"/>
          <p:cNvSpPr>
            <a:spLocks noChangeShapeType="1"/>
          </p:cNvSpPr>
          <p:nvPr/>
        </p:nvSpPr>
        <p:spPr bwMode="auto">
          <a:xfrm>
            <a:off x="7748167" y="2527583"/>
            <a:ext cx="0" cy="307418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endParaRPr lang="da-DK"/>
          </a:p>
        </p:txBody>
      </p:sp>
      <p:sp>
        <p:nvSpPr>
          <p:cNvPr id="36" name="Text Box 21"/>
          <p:cNvSpPr txBox="1">
            <a:spLocks noChangeArrowheads="1"/>
          </p:cNvSpPr>
          <p:nvPr/>
        </p:nvSpPr>
        <p:spPr bwMode="auto">
          <a:xfrm>
            <a:off x="6084168" y="2060848"/>
            <a:ext cx="2952328" cy="480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algn="ctr" eaLnBrk="1" hangingPunct="1">
              <a:lnSpc>
                <a:spcPct val="90000"/>
              </a:lnSpc>
              <a:spcBef>
                <a:spcPct val="50000"/>
              </a:spcBef>
              <a:buFontTx/>
              <a:buNone/>
            </a:pPr>
            <a:r>
              <a:rPr lang="da-DK" altLang="da-DK" sz="1400" b="1" dirty="0" smtClean="0">
                <a:solidFill>
                  <a:srgbClr val="FF0000"/>
                </a:solidFill>
              </a:rPr>
              <a:t>Klassens samarbejdspartnere</a:t>
            </a:r>
            <a:br>
              <a:rPr lang="da-DK" altLang="da-DK" sz="1400" b="1" dirty="0" smtClean="0">
                <a:solidFill>
                  <a:srgbClr val="FF0000"/>
                </a:solidFill>
              </a:rPr>
            </a:br>
            <a:r>
              <a:rPr lang="da-DK" altLang="da-DK" sz="1400" b="1" dirty="0" smtClean="0">
                <a:solidFill>
                  <a:srgbClr val="FF0000"/>
                </a:solidFill>
              </a:rPr>
              <a:t>(de klasser den interagerer med)</a:t>
            </a:r>
            <a:endParaRPr lang="da-DK" altLang="da-DK" sz="1400" b="1" dirty="0">
              <a:solidFill>
                <a:srgbClr val="FF0000"/>
              </a:solidFill>
            </a:endParaRPr>
          </a:p>
        </p:txBody>
      </p:sp>
      <p:sp>
        <p:nvSpPr>
          <p:cNvPr id="15" name="Rectangle 3"/>
          <p:cNvSpPr txBox="1">
            <a:spLocks noChangeArrowheads="1"/>
          </p:cNvSpPr>
          <p:nvPr/>
        </p:nvSpPr>
        <p:spPr bwMode="auto">
          <a:xfrm>
            <a:off x="395536" y="4437112"/>
            <a:ext cx="8748464" cy="2232248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marL="265113" lvl="1" indent="-265113">
              <a:spcBef>
                <a:spcPts val="1800"/>
              </a:spcBef>
              <a:buChar char="•"/>
            </a:pPr>
            <a:r>
              <a:rPr lang="da-DK" altLang="da-DK" b="1" kern="0" dirty="0" err="1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CRC</a:t>
            </a:r>
            <a:r>
              <a:rPr lang="da-DK" altLang="da-DK" b="1" kern="0" dirty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-</a:t>
            </a:r>
            <a:r>
              <a:rPr lang="da-DK" altLang="da-DK" b="1" kern="0" spc="-20" dirty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kortene </a:t>
            </a:r>
            <a:r>
              <a:rPr lang="da-DK" altLang="da-DK" b="1" kern="0" spc="-20" dirty="0" smtClean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udfyldes </a:t>
            </a:r>
            <a:r>
              <a:rPr lang="da-DK" altLang="da-DK" b="1" kern="0" spc="-20" dirty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ved at </a:t>
            </a:r>
            <a:r>
              <a:rPr lang="da-DK" altLang="da-DK" b="1" kern="0" spc="-20" dirty="0" smtClean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gennemspille </a:t>
            </a:r>
            <a:r>
              <a:rPr lang="da-DK" altLang="da-DK" b="1" kern="0" spc="-20" dirty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en række </a:t>
            </a:r>
            <a:r>
              <a:rPr lang="da-DK" altLang="da-DK" b="1" kern="0" spc="-20" dirty="0">
                <a:solidFill>
                  <a:srgbClr val="008000"/>
                </a:solidFill>
                <a:ea typeface="ＭＳ Ｐゴシック" pitchFamily="34" charset="-128"/>
                <a:cs typeface="ＭＳ Ｐゴシック" pitchFamily="-106" charset="-128"/>
              </a:rPr>
              <a:t>scenarier</a:t>
            </a:r>
            <a:r>
              <a:rPr lang="da-DK" altLang="da-DK" b="1" kern="0" spc="-20" dirty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 – dvs</a:t>
            </a:r>
            <a:r>
              <a:rPr lang="da-DK" altLang="da-DK" b="1" kern="0" dirty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. </a:t>
            </a:r>
            <a:r>
              <a:rPr lang="da-DK" altLang="da-DK" b="1" kern="0" dirty="0">
                <a:solidFill>
                  <a:srgbClr val="008000"/>
                </a:solidFill>
                <a:ea typeface="ＭＳ Ｐゴシック" pitchFamily="34" charset="-128"/>
                <a:cs typeface="ＭＳ Ｐゴシック" pitchFamily="-106" charset="-128"/>
              </a:rPr>
              <a:t>eksempler</a:t>
            </a:r>
            <a:r>
              <a:rPr lang="da-DK" altLang="da-DK" b="1" kern="0" dirty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 på </a:t>
            </a:r>
            <a:r>
              <a:rPr lang="da-DK" altLang="da-DK" b="1" kern="0" dirty="0" smtClean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handlingssekvenser</a:t>
            </a:r>
            <a:r>
              <a:rPr lang="da-DK" altLang="da-DK" b="1" kern="0" dirty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, der kan forekomme i </a:t>
            </a:r>
            <a:r>
              <a:rPr lang="da-DK" altLang="da-DK" b="1" kern="0" dirty="0" smtClean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systemet</a:t>
            </a:r>
            <a:endParaRPr lang="da-DK" altLang="da-DK" b="1" kern="0" dirty="0">
              <a:solidFill>
                <a:srgbClr val="A50021"/>
              </a:solidFill>
              <a:ea typeface="ＭＳ Ｐゴシック" pitchFamily="34" charset="-128"/>
              <a:cs typeface="ＭＳ Ｐゴシック" pitchFamily="-106" charset="-128"/>
            </a:endParaRPr>
          </a:p>
          <a:p>
            <a:pPr lvl="1">
              <a:spcBef>
                <a:spcPts val="300"/>
              </a:spcBef>
            </a:pPr>
            <a:r>
              <a:rPr lang="da-DK" altLang="da-DK" sz="1800" kern="0" dirty="0">
                <a:ea typeface="ＭＳ Ｐゴシック" pitchFamily="34" charset="-128"/>
              </a:rPr>
              <a:t>Reservation af plads til "</a:t>
            </a:r>
            <a:r>
              <a:rPr lang="da-DK" altLang="da-DK" sz="1800" kern="0" dirty="0" err="1" smtClean="0">
                <a:ea typeface="ＭＳ Ｐゴシック" pitchFamily="34" charset="-128"/>
              </a:rPr>
              <a:t>Godfarther</a:t>
            </a:r>
            <a:r>
              <a:rPr lang="da-DK" altLang="da-DK" sz="1800" kern="0" dirty="0" smtClean="0">
                <a:ea typeface="ＭＳ Ｐゴシック" pitchFamily="34" charset="-128"/>
              </a:rPr>
              <a:t> </a:t>
            </a:r>
            <a:r>
              <a:rPr lang="da-DK" altLang="da-DK" sz="1800" kern="0" dirty="0">
                <a:ea typeface="ＭＳ Ｐゴシック" pitchFamily="34" charset="-128"/>
              </a:rPr>
              <a:t>i </a:t>
            </a:r>
            <a:r>
              <a:rPr lang="da-DK" altLang="da-DK" sz="1800" kern="0" dirty="0" smtClean="0">
                <a:ea typeface="ＭＳ Ｐゴシック" pitchFamily="34" charset="-128"/>
              </a:rPr>
              <a:t>aften"</a:t>
            </a:r>
            <a:endParaRPr lang="da-DK" altLang="da-DK" sz="1800" kern="0" dirty="0">
              <a:ea typeface="ＭＳ Ｐゴシック" pitchFamily="34" charset="-128"/>
            </a:endParaRPr>
          </a:p>
          <a:p>
            <a:pPr lvl="1">
              <a:spcBef>
                <a:spcPts val="300"/>
              </a:spcBef>
            </a:pPr>
            <a:r>
              <a:rPr lang="da-DK" altLang="da-DK" sz="1800" kern="0" dirty="0">
                <a:ea typeface="ＭＳ Ｐゴシック" pitchFamily="34" charset="-128"/>
              </a:rPr>
              <a:t>5 pladser ved siden af hinanden</a:t>
            </a:r>
          </a:p>
          <a:p>
            <a:pPr lvl="1">
              <a:spcBef>
                <a:spcPts val="300"/>
              </a:spcBef>
            </a:pPr>
            <a:r>
              <a:rPr lang="da-DK" altLang="da-DK" sz="1800" kern="0" dirty="0">
                <a:ea typeface="ＭＳ Ｐゴシック" pitchFamily="34" charset="-128"/>
              </a:rPr>
              <a:t>Oplysning </a:t>
            </a:r>
            <a:r>
              <a:rPr lang="da-DK" altLang="da-DK" sz="1800" kern="0" dirty="0" smtClean="0">
                <a:ea typeface="ＭＳ Ｐゴシック" pitchFamily="34" charset="-128"/>
              </a:rPr>
              <a:t>om, </a:t>
            </a:r>
            <a:r>
              <a:rPr lang="da-DK" altLang="da-DK" sz="1800" kern="0" dirty="0">
                <a:ea typeface="ＭＳ Ｐゴシック" pitchFamily="34" charset="-128"/>
              </a:rPr>
              <a:t>hvilke </a:t>
            </a:r>
            <a:r>
              <a:rPr lang="da-DK" altLang="da-DK" sz="1800" kern="0" dirty="0" smtClean="0">
                <a:ea typeface="ＭＳ Ｐゴシック" pitchFamily="34" charset="-128"/>
              </a:rPr>
              <a:t>pladser </a:t>
            </a:r>
            <a:r>
              <a:rPr lang="da-DK" altLang="da-DK" sz="1800" kern="0" dirty="0">
                <a:ea typeface="ＭＳ Ｐゴシック" pitchFamily="34" charset="-128"/>
              </a:rPr>
              <a:t>en kunde har reserveret</a:t>
            </a:r>
          </a:p>
          <a:p>
            <a:pPr lvl="1">
              <a:spcBef>
                <a:spcPts val="300"/>
              </a:spcBef>
            </a:pPr>
            <a:r>
              <a:rPr lang="da-DK" altLang="da-DK" sz="1800" kern="0" dirty="0">
                <a:ea typeface="ＭＳ Ｐゴシック" pitchFamily="34" charset="-128"/>
              </a:rPr>
              <a:t>Tilføjelse af 2 ekstra </a:t>
            </a:r>
            <a:r>
              <a:rPr lang="da-DK" altLang="da-DK" sz="1800" kern="0" dirty="0" smtClean="0">
                <a:ea typeface="ＭＳ Ｐゴシック" pitchFamily="34" charset="-128"/>
              </a:rPr>
              <a:t>pladser til eksisterende reservation</a:t>
            </a:r>
            <a:endParaRPr lang="da-DK" altLang="da-DK" sz="1800" kern="0" dirty="0">
              <a:ea typeface="ＭＳ Ｐゴシック" pitchFamily="34" charset="-128"/>
            </a:endParaRPr>
          </a:p>
          <a:p>
            <a:pPr lvl="1">
              <a:spcBef>
                <a:spcPts val="300"/>
              </a:spcBef>
            </a:pPr>
            <a:r>
              <a:rPr lang="da-DK" altLang="da-DK" sz="1800" kern="0" dirty="0">
                <a:ea typeface="ＭＳ Ｐゴシック" pitchFamily="34" charset="-128"/>
              </a:rPr>
              <a:t>Afbestilling, osv.</a:t>
            </a:r>
          </a:p>
        </p:txBody>
      </p:sp>
      <p:sp>
        <p:nvSpPr>
          <p:cNvPr id="16" name="Text Box 21"/>
          <p:cNvSpPr txBox="1">
            <a:spLocks noChangeArrowheads="1"/>
          </p:cNvSpPr>
          <p:nvPr/>
        </p:nvSpPr>
        <p:spPr bwMode="auto">
          <a:xfrm>
            <a:off x="6816134" y="5378953"/>
            <a:ext cx="2022086" cy="523220"/>
          </a:xfrm>
          <a:prstGeom prst="rect">
            <a:avLst/>
          </a:prstGeom>
          <a:solidFill>
            <a:srgbClr val="CCECFF"/>
          </a:solidFill>
          <a:ln w="28575">
            <a:solidFill>
              <a:srgbClr val="0000FF"/>
            </a:solidFill>
          </a:ln>
          <a:extLst/>
        </p:spPr>
        <p:txBody>
          <a:bodyPr wrap="square">
            <a:spAutoFit/>
          </a:bodyPr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da-DK" altLang="da-DK" sz="1400" b="1" dirty="0" smtClean="0">
                <a:solidFill>
                  <a:srgbClr val="0000FF"/>
                </a:solidFill>
              </a:rPr>
              <a:t>Se evt. Taxi Company </a:t>
            </a:r>
            <a:r>
              <a:rPr lang="da-DK" altLang="da-DK" sz="1400" b="1" dirty="0">
                <a:solidFill>
                  <a:srgbClr val="0000FF"/>
                </a:solidFill>
              </a:rPr>
              <a:t>eksemplet i kapitel 16</a:t>
            </a:r>
          </a:p>
        </p:txBody>
      </p:sp>
    </p:spTree>
    <p:extLst>
      <p:ext uri="{BB962C8B-B14F-4D97-AF65-F5344CB8AC3E}">
        <p14:creationId xmlns:p14="http://schemas.microsoft.com/office/powerpoint/2010/main" val="26193606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3" descr="800px-Mandelset_hires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93" t="12353" r="20916" b="11906"/>
          <a:stretch/>
        </p:blipFill>
        <p:spPr bwMode="auto">
          <a:xfrm>
            <a:off x="683568" y="1211357"/>
            <a:ext cx="4558664" cy="3987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09" name="Rectangle 2"/>
          <p:cNvSpPr>
            <a:spLocks noGrp="1" noChangeArrowheads="1"/>
          </p:cNvSpPr>
          <p:nvPr>
            <p:ph type="title"/>
          </p:nvPr>
        </p:nvSpPr>
        <p:spPr>
          <a:xfrm>
            <a:off x="401393" y="245792"/>
            <a:ext cx="8207375" cy="682625"/>
          </a:xfrm>
        </p:spPr>
        <p:txBody>
          <a:bodyPr/>
          <a:lstStyle/>
          <a:p>
            <a:pPr eaLnBrk="1" hangingPunct="1"/>
            <a:r>
              <a:rPr lang="da-DK" altLang="da-DK" sz="3200" noProof="0" dirty="0" smtClean="0">
                <a:ea typeface="ＭＳ Ｐゴシック" pitchFamily="34" charset="-128"/>
              </a:rPr>
              <a:t>Til sidst vil vi undersøge "halsen"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537467" y="6403755"/>
            <a:ext cx="611560" cy="457200"/>
          </a:xfrm>
        </p:spPr>
        <p:txBody>
          <a:bodyPr/>
          <a:lstStyle/>
          <a:p>
            <a:fld id="{09A55395-2BED-4A30-9795-02A173C60FCF}" type="slidenum">
              <a:rPr lang="da-DK" altLang="da-DK" smtClean="0"/>
              <a:pPr/>
              <a:t>50</a:t>
            </a:fld>
            <a:endParaRPr lang="da-DK" altLang="da-DK" dirty="0"/>
          </a:p>
        </p:txBody>
      </p:sp>
      <p:sp>
        <p:nvSpPr>
          <p:cNvPr id="27" name="Rectangle 26"/>
          <p:cNvSpPr/>
          <p:nvPr/>
        </p:nvSpPr>
        <p:spPr bwMode="auto">
          <a:xfrm>
            <a:off x="5728106" y="1501099"/>
            <a:ext cx="2733675" cy="2152650"/>
          </a:xfrm>
          <a:prstGeom prst="rect">
            <a:avLst/>
          </a:prstGeom>
          <a:solidFill>
            <a:srgbClr val="FFFFCC"/>
          </a:solidFill>
          <a:ln w="28575" cap="flat" cmpd="sng" algn="ctr">
            <a:solidFill>
              <a:srgbClr val="0000FF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2000" b="0" i="0" u="none" strike="noStrike" cap="none" normalizeH="0" baseline="0">
              <a:ln>
                <a:noFill/>
              </a:ln>
              <a:solidFill>
                <a:srgbClr val="A50021"/>
              </a:solidFill>
              <a:effectLst/>
              <a:latin typeface="Arial" pitchFamily="-106" charset="0"/>
            </a:endParaRPr>
          </a:p>
        </p:txBody>
      </p:sp>
      <p:sp>
        <p:nvSpPr>
          <p:cNvPr id="33" name="Text Box 9"/>
          <p:cNvSpPr txBox="1">
            <a:spLocks noChangeArrowheads="1"/>
          </p:cNvSpPr>
          <p:nvPr/>
        </p:nvSpPr>
        <p:spPr bwMode="auto">
          <a:xfrm>
            <a:off x="5796438" y="1863355"/>
            <a:ext cx="1139825" cy="180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da-DK" altLang="da-DK" sz="1600" dirty="0"/>
              <a:t>0.1</a:t>
            </a:r>
          </a:p>
          <a:p>
            <a:pPr eaLnBrk="1" hangingPunct="1"/>
            <a:r>
              <a:rPr lang="da-DK" altLang="da-DK" sz="1600" dirty="0"/>
              <a:t>0.01</a:t>
            </a:r>
          </a:p>
          <a:p>
            <a:pPr eaLnBrk="1" hangingPunct="1"/>
            <a:r>
              <a:rPr lang="da-DK" altLang="da-DK" sz="1600" dirty="0"/>
              <a:t>0.001</a:t>
            </a:r>
          </a:p>
          <a:p>
            <a:pPr eaLnBrk="1" hangingPunct="1"/>
            <a:r>
              <a:rPr lang="da-DK" altLang="da-DK" sz="1600" dirty="0"/>
              <a:t>0.0001</a:t>
            </a:r>
          </a:p>
          <a:p>
            <a:pPr eaLnBrk="1" hangingPunct="1"/>
            <a:r>
              <a:rPr lang="da-DK" altLang="da-DK" sz="1600" dirty="0"/>
              <a:t>0.00001</a:t>
            </a:r>
          </a:p>
          <a:p>
            <a:pPr eaLnBrk="1" hangingPunct="1"/>
            <a:r>
              <a:rPr lang="da-DK" altLang="da-DK" sz="1600" dirty="0"/>
              <a:t>0.000001</a:t>
            </a:r>
          </a:p>
          <a:p>
            <a:pPr eaLnBrk="1" hangingPunct="1"/>
            <a:r>
              <a:rPr lang="da-DK" altLang="da-DK" sz="1600" dirty="0"/>
              <a:t>0.0000001</a:t>
            </a:r>
          </a:p>
        </p:txBody>
      </p:sp>
      <p:sp>
        <p:nvSpPr>
          <p:cNvPr id="34" name="Text Box 10"/>
          <p:cNvSpPr txBox="1">
            <a:spLocks noChangeArrowheads="1"/>
          </p:cNvSpPr>
          <p:nvPr/>
        </p:nvSpPr>
        <p:spPr bwMode="auto">
          <a:xfrm>
            <a:off x="7305287" y="1854320"/>
            <a:ext cx="1082675" cy="180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/>
            <a:r>
              <a:rPr lang="da-DK" altLang="da-DK" sz="1600" dirty="0" smtClean="0"/>
              <a:t>33</a:t>
            </a:r>
            <a:endParaRPr lang="da-DK" altLang="da-DK" sz="1600" dirty="0"/>
          </a:p>
          <a:p>
            <a:pPr algn="r" eaLnBrk="1" hangingPunct="1"/>
            <a:r>
              <a:rPr lang="da-DK" altLang="da-DK" sz="1600" dirty="0"/>
              <a:t>315</a:t>
            </a:r>
          </a:p>
          <a:p>
            <a:pPr algn="r" eaLnBrk="1" hangingPunct="1"/>
            <a:r>
              <a:rPr lang="da-DK" altLang="da-DK" sz="1600" dirty="0"/>
              <a:t>3143</a:t>
            </a:r>
          </a:p>
          <a:p>
            <a:pPr algn="r" eaLnBrk="1" hangingPunct="1"/>
            <a:r>
              <a:rPr lang="da-DK" altLang="da-DK" sz="1600" dirty="0"/>
              <a:t>31417</a:t>
            </a:r>
          </a:p>
          <a:p>
            <a:pPr algn="r" eaLnBrk="1" hangingPunct="1"/>
            <a:r>
              <a:rPr lang="da-DK" altLang="da-DK" sz="1600" dirty="0"/>
              <a:t>314160</a:t>
            </a:r>
          </a:p>
          <a:p>
            <a:pPr algn="r" eaLnBrk="1" hangingPunct="1"/>
            <a:r>
              <a:rPr lang="da-DK" altLang="da-DK" sz="1600" dirty="0"/>
              <a:t>3141593</a:t>
            </a:r>
          </a:p>
          <a:p>
            <a:pPr algn="r" eaLnBrk="1" hangingPunct="1"/>
            <a:r>
              <a:rPr lang="da-DK" altLang="da-DK" sz="1600" dirty="0"/>
              <a:t>31415927</a:t>
            </a:r>
          </a:p>
        </p:txBody>
      </p:sp>
      <p:grpSp>
        <p:nvGrpSpPr>
          <p:cNvPr id="35" name="Group 22"/>
          <p:cNvGrpSpPr>
            <a:grpSpLocks/>
          </p:cNvGrpSpPr>
          <p:nvPr/>
        </p:nvGrpSpPr>
        <p:grpSpPr bwMode="auto">
          <a:xfrm>
            <a:off x="5724137" y="1457444"/>
            <a:ext cx="2735263" cy="2197101"/>
            <a:chOff x="386" y="2614"/>
            <a:chExt cx="1723" cy="1384"/>
          </a:xfrm>
        </p:grpSpPr>
        <p:sp>
          <p:nvSpPr>
            <p:cNvPr id="36" name="Line 16"/>
            <p:cNvSpPr>
              <a:spLocks noChangeShapeType="1"/>
            </p:cNvSpPr>
            <p:nvPr/>
          </p:nvSpPr>
          <p:spPr bwMode="auto">
            <a:xfrm>
              <a:off x="386" y="2864"/>
              <a:ext cx="1723" cy="0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90000" tIns="46800" rIns="90000" bIns="46800"/>
            <a:lstStyle/>
            <a:p>
              <a:endParaRPr lang="da-DK"/>
            </a:p>
          </p:txBody>
        </p:sp>
        <p:sp>
          <p:nvSpPr>
            <p:cNvPr id="37" name="Line 17"/>
            <p:cNvSpPr>
              <a:spLocks noChangeShapeType="1"/>
            </p:cNvSpPr>
            <p:nvPr/>
          </p:nvSpPr>
          <p:spPr bwMode="auto">
            <a:xfrm>
              <a:off x="1202" y="2638"/>
              <a:ext cx="0" cy="1360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90000" tIns="46800" rIns="90000" bIns="46800"/>
            <a:lstStyle/>
            <a:p>
              <a:endParaRPr lang="da-DK"/>
            </a:p>
          </p:txBody>
        </p:sp>
        <p:sp>
          <p:nvSpPr>
            <p:cNvPr id="38" name="Text Box 18"/>
            <p:cNvSpPr txBox="1">
              <a:spLocks noChangeArrowheads="1"/>
            </p:cNvSpPr>
            <p:nvPr/>
          </p:nvSpPr>
          <p:spPr bwMode="auto">
            <a:xfrm>
              <a:off x="431" y="2614"/>
              <a:ext cx="184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da-DK" altLang="da-DK" b="1" i="1">
                  <a:sym typeface="Symbol" pitchFamily="18" charset="2"/>
                </a:rPr>
                <a:t></a:t>
              </a:r>
            </a:p>
          </p:txBody>
        </p:sp>
        <p:sp>
          <p:nvSpPr>
            <p:cNvPr id="39" name="Text Box 19"/>
            <p:cNvSpPr txBox="1">
              <a:spLocks noChangeArrowheads="1"/>
            </p:cNvSpPr>
            <p:nvPr/>
          </p:nvSpPr>
          <p:spPr bwMode="auto">
            <a:xfrm>
              <a:off x="1246" y="2633"/>
              <a:ext cx="818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r" eaLnBrk="1" hangingPunct="1"/>
              <a:r>
                <a:rPr lang="da-DK" altLang="da-DK" sz="1800" b="1" dirty="0"/>
                <a:t>Iterationer</a:t>
              </a:r>
            </a:p>
          </p:txBody>
        </p:sp>
        <p:sp>
          <p:nvSpPr>
            <p:cNvPr id="40" name="Rectangle 20"/>
            <p:cNvSpPr>
              <a:spLocks noChangeArrowheads="1"/>
            </p:cNvSpPr>
            <p:nvPr/>
          </p:nvSpPr>
          <p:spPr bwMode="auto">
            <a:xfrm>
              <a:off x="386" y="2638"/>
              <a:ext cx="1723" cy="1360"/>
            </a:xfrm>
            <a:prstGeom prst="rect">
              <a:avLst/>
            </a:prstGeom>
            <a:noFill/>
            <a:ln w="12700">
              <a:solidFill>
                <a:srgbClr val="00006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90000" tIns="46800" rIns="90000" bIns="46800" anchor="ctr"/>
            <a:lstStyle>
              <a:lvl1pPr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da-DK"/>
            </a:p>
          </p:txBody>
        </p:sp>
      </p:grpSp>
      <p:pic>
        <p:nvPicPr>
          <p:cNvPr id="44" name="Picture 2"/>
          <p:cNvPicPr>
            <a:picLocks noChangeAspect="1" noChangeArrowheads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7049" y="3797539"/>
            <a:ext cx="819150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Rectangle 3"/>
          <p:cNvSpPr txBox="1">
            <a:spLocks noChangeArrowheads="1"/>
          </p:cNvSpPr>
          <p:nvPr/>
        </p:nvSpPr>
        <p:spPr bwMode="auto">
          <a:xfrm>
            <a:off x="539552" y="5243514"/>
            <a:ext cx="8303695" cy="1430345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/>
            <a:r>
              <a:rPr lang="da-DK" altLang="da-DK" sz="2000" kern="0" dirty="0" smtClean="0"/>
              <a:t>Vi vil vise, at </a:t>
            </a:r>
            <a:r>
              <a:rPr lang="da-DK" altLang="ja-JP" sz="2000" kern="0" dirty="0" smtClean="0"/>
              <a:t>der ikke er nogen hals mellem hovedet og kroppen</a:t>
            </a:r>
            <a:endParaRPr lang="da-DK" altLang="da-DK" sz="2000" kern="0" dirty="0" smtClean="0"/>
          </a:p>
          <a:p>
            <a:pPr lvl="1">
              <a:spcBef>
                <a:spcPts val="600"/>
              </a:spcBef>
            </a:pPr>
            <a:r>
              <a:rPr lang="da-DK" altLang="da-DK" sz="1800" kern="0" dirty="0" smtClean="0"/>
              <a:t>Lad os betragte  (x, y) = (</a:t>
            </a:r>
            <a:r>
              <a:rPr lang="da-DK" altLang="da-DK" sz="1800" kern="0" dirty="0" smtClean="0">
                <a:sym typeface="Symbol" pitchFamily="18" charset="2"/>
              </a:rPr>
              <a:t></a:t>
            </a:r>
            <a:r>
              <a:rPr lang="da-DK" altLang="da-DK" sz="1800" kern="0" dirty="0" smtClean="0"/>
              <a:t>0.75, </a:t>
            </a:r>
            <a:r>
              <a:rPr lang="da-DK" altLang="da-DK" sz="1800" kern="0" dirty="0" smtClean="0">
                <a:sym typeface="Symbol" pitchFamily="18" charset="2"/>
              </a:rPr>
              <a:t> </a:t>
            </a:r>
            <a:r>
              <a:rPr lang="da-DK" altLang="da-DK" sz="1800" kern="0" dirty="0" smtClean="0"/>
              <a:t>) for </a:t>
            </a:r>
            <a:r>
              <a:rPr lang="da-DK" altLang="da-DK" sz="1800" kern="0" dirty="0" smtClean="0">
                <a:sym typeface="Symbol" pitchFamily="18" charset="2"/>
              </a:rPr>
              <a:t></a:t>
            </a:r>
            <a:r>
              <a:rPr lang="da-DK" altLang="da-DK" sz="1800" kern="0" dirty="0" smtClean="0"/>
              <a:t>  gående mod 0</a:t>
            </a:r>
          </a:p>
          <a:p>
            <a:pPr lvl="1">
              <a:spcBef>
                <a:spcPts val="600"/>
              </a:spcBef>
            </a:pPr>
            <a:r>
              <a:rPr lang="da-DK" altLang="da-DK" sz="1800" kern="0" dirty="0" smtClean="0"/>
              <a:t>Det viser sig, at ingen af dem tilhører </a:t>
            </a:r>
            <a:r>
              <a:rPr lang="da-DK" altLang="da-DK" sz="1800" kern="0" dirty="0" err="1" smtClean="0"/>
              <a:t>Mandelbrotmængden</a:t>
            </a:r>
            <a:r>
              <a:rPr lang="da-DK" altLang="da-DK" sz="1800" kern="0" dirty="0" smtClean="0"/>
              <a:t>, hvilket betyder, at der er hvidt helt ind til x-aksen</a:t>
            </a:r>
            <a:endParaRPr lang="da-DK" altLang="da-DK" sz="1800" kern="0" dirty="0"/>
          </a:p>
        </p:txBody>
      </p:sp>
      <p:sp>
        <p:nvSpPr>
          <p:cNvPr id="24" name="Rectangle 3"/>
          <p:cNvSpPr txBox="1">
            <a:spLocks noChangeArrowheads="1"/>
          </p:cNvSpPr>
          <p:nvPr/>
        </p:nvSpPr>
        <p:spPr bwMode="auto">
          <a:xfrm>
            <a:off x="1979712" y="1844824"/>
            <a:ext cx="576064" cy="252028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4572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rgbClr val="000066"/>
                </a:solidFill>
                <a:latin typeface="+mn-lt"/>
                <a:ea typeface="ＭＳ Ｐゴシック" pitchFamily="-106" charset="-128"/>
              </a:defRPr>
            </a:lvl2pPr>
            <a:lvl3pPr marL="9144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16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3pPr>
            <a:lvl4pPr marL="13716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16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4pPr>
            <a:lvl5pPr marL="18288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5pPr>
            <a:lvl6pPr marL="22860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6pPr>
            <a:lvl7pPr marL="27432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7pPr>
            <a:lvl8pPr marL="32004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8pPr>
            <a:lvl9pPr marL="36576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9pPr>
          </a:lstStyle>
          <a:p>
            <a:pPr algn="l" eaLnBrk="1" hangingPunct="1">
              <a:spcBef>
                <a:spcPts val="2400"/>
              </a:spcBef>
            </a:pPr>
            <a:r>
              <a:rPr lang="da-DK" altLang="da-DK" sz="1400" kern="0" dirty="0" smtClean="0">
                <a:solidFill>
                  <a:srgbClr val="0000FF"/>
                </a:solidFill>
                <a:ea typeface="ＭＳ Ｐゴシック" pitchFamily="34" charset="-128"/>
              </a:rPr>
              <a:t>Hals</a:t>
            </a:r>
          </a:p>
          <a:p>
            <a:pPr marL="342900" indent="-342900" algn="l" eaLnBrk="1" hangingPunct="1">
              <a:lnSpc>
                <a:spcPct val="90000"/>
              </a:lnSpc>
              <a:buFont typeface="Arial" panose="020B0604020202020204" pitchFamily="34" charset="0"/>
              <a:buChar char="•"/>
              <a:tabLst>
                <a:tab pos="355600" algn="l"/>
              </a:tabLst>
            </a:pPr>
            <a:endParaRPr lang="da-DK" altLang="da-DK" sz="1400" kern="0" dirty="0" smtClean="0">
              <a:solidFill>
                <a:srgbClr val="0000FF"/>
              </a:solidFill>
              <a:ea typeface="ＭＳ Ｐゴシック" pitchFamily="34" charset="-128"/>
            </a:endParaRPr>
          </a:p>
        </p:txBody>
      </p:sp>
      <p:sp>
        <p:nvSpPr>
          <p:cNvPr id="25" name="Line 24"/>
          <p:cNvSpPr>
            <a:spLocks noChangeShapeType="1"/>
          </p:cNvSpPr>
          <p:nvPr/>
        </p:nvSpPr>
        <p:spPr bwMode="auto">
          <a:xfrm>
            <a:off x="975832" y="2583135"/>
            <a:ext cx="283799" cy="236342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/>
          <a:lstStyle/>
          <a:p>
            <a:endParaRPr lang="da-DK"/>
          </a:p>
        </p:txBody>
      </p:sp>
      <p:sp>
        <p:nvSpPr>
          <p:cNvPr id="41" name="Rectangle 3"/>
          <p:cNvSpPr txBox="1">
            <a:spLocks noChangeArrowheads="1"/>
          </p:cNvSpPr>
          <p:nvPr/>
        </p:nvSpPr>
        <p:spPr bwMode="auto">
          <a:xfrm>
            <a:off x="331560" y="2313672"/>
            <a:ext cx="766810" cy="252028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4572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rgbClr val="000066"/>
                </a:solidFill>
                <a:latin typeface="+mn-lt"/>
                <a:ea typeface="ＭＳ Ｐゴシック" pitchFamily="-106" charset="-128"/>
              </a:defRPr>
            </a:lvl2pPr>
            <a:lvl3pPr marL="9144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16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3pPr>
            <a:lvl4pPr marL="13716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16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4pPr>
            <a:lvl5pPr marL="18288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5pPr>
            <a:lvl6pPr marL="22860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6pPr>
            <a:lvl7pPr marL="27432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7pPr>
            <a:lvl8pPr marL="32004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8pPr>
            <a:lvl9pPr marL="36576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9pPr>
          </a:lstStyle>
          <a:p>
            <a:pPr algn="l" eaLnBrk="1" hangingPunct="1">
              <a:spcBef>
                <a:spcPts val="2400"/>
              </a:spcBef>
            </a:pPr>
            <a:r>
              <a:rPr lang="da-DK" altLang="da-DK" sz="1400" kern="0" dirty="0" smtClean="0">
                <a:solidFill>
                  <a:srgbClr val="0000FF"/>
                </a:solidFill>
                <a:ea typeface="ＭＳ Ｐゴシック" pitchFamily="34" charset="-128"/>
              </a:rPr>
              <a:t>Hoved</a:t>
            </a:r>
          </a:p>
          <a:p>
            <a:pPr marL="342900" indent="-342900" algn="l" eaLnBrk="1" hangingPunct="1">
              <a:lnSpc>
                <a:spcPct val="90000"/>
              </a:lnSpc>
              <a:buFont typeface="Arial" panose="020B0604020202020204" pitchFamily="34" charset="0"/>
              <a:buChar char="•"/>
              <a:tabLst>
                <a:tab pos="355600" algn="l"/>
              </a:tabLst>
            </a:pPr>
            <a:endParaRPr lang="da-DK" altLang="da-DK" sz="1400" kern="0" dirty="0" smtClean="0">
              <a:solidFill>
                <a:srgbClr val="0000FF"/>
              </a:solidFill>
              <a:ea typeface="ＭＳ Ｐゴシック" pitchFamily="34" charset="-128"/>
            </a:endParaRPr>
          </a:p>
        </p:txBody>
      </p:sp>
      <p:sp>
        <p:nvSpPr>
          <p:cNvPr id="42" name="Line 24"/>
          <p:cNvSpPr>
            <a:spLocks noChangeShapeType="1"/>
          </p:cNvSpPr>
          <p:nvPr/>
        </p:nvSpPr>
        <p:spPr bwMode="auto">
          <a:xfrm flipH="1">
            <a:off x="4505081" y="1605359"/>
            <a:ext cx="221313" cy="323935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/>
          <a:lstStyle/>
          <a:p>
            <a:endParaRPr lang="da-DK"/>
          </a:p>
        </p:txBody>
      </p:sp>
      <p:sp>
        <p:nvSpPr>
          <p:cNvPr id="46" name="Rectangle 3"/>
          <p:cNvSpPr txBox="1">
            <a:spLocks noChangeArrowheads="1"/>
          </p:cNvSpPr>
          <p:nvPr/>
        </p:nvSpPr>
        <p:spPr bwMode="auto">
          <a:xfrm>
            <a:off x="4687210" y="1418935"/>
            <a:ext cx="766810" cy="252028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4572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rgbClr val="000066"/>
                </a:solidFill>
                <a:latin typeface="+mn-lt"/>
                <a:ea typeface="ＭＳ Ｐゴシック" pitchFamily="-106" charset="-128"/>
              </a:defRPr>
            </a:lvl2pPr>
            <a:lvl3pPr marL="9144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16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3pPr>
            <a:lvl4pPr marL="13716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16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4pPr>
            <a:lvl5pPr marL="18288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5pPr>
            <a:lvl6pPr marL="22860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6pPr>
            <a:lvl7pPr marL="27432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7pPr>
            <a:lvl8pPr marL="32004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8pPr>
            <a:lvl9pPr marL="36576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9pPr>
          </a:lstStyle>
          <a:p>
            <a:pPr algn="l" eaLnBrk="1" hangingPunct="1">
              <a:spcBef>
                <a:spcPts val="2400"/>
              </a:spcBef>
            </a:pPr>
            <a:r>
              <a:rPr lang="da-DK" altLang="da-DK" sz="1400" kern="0" dirty="0" smtClean="0">
                <a:solidFill>
                  <a:srgbClr val="0000FF"/>
                </a:solidFill>
                <a:ea typeface="ＭＳ Ｐゴシック" pitchFamily="34" charset="-128"/>
              </a:rPr>
              <a:t>Krop</a:t>
            </a:r>
          </a:p>
          <a:p>
            <a:pPr marL="342900" indent="-342900" algn="l" eaLnBrk="1" hangingPunct="1">
              <a:lnSpc>
                <a:spcPct val="90000"/>
              </a:lnSpc>
              <a:buFont typeface="Arial" panose="020B0604020202020204" pitchFamily="34" charset="0"/>
              <a:buChar char="•"/>
              <a:tabLst>
                <a:tab pos="355600" algn="l"/>
              </a:tabLst>
            </a:pPr>
            <a:endParaRPr lang="da-DK" altLang="da-DK" sz="1400" kern="0" dirty="0" smtClean="0">
              <a:solidFill>
                <a:srgbClr val="0000FF"/>
              </a:solidFill>
              <a:ea typeface="ＭＳ Ｐゴシック" pitchFamily="34" charset="-128"/>
            </a:endParaRPr>
          </a:p>
        </p:txBody>
      </p:sp>
      <p:sp>
        <p:nvSpPr>
          <p:cNvPr id="45" name="Oval 8"/>
          <p:cNvSpPr>
            <a:spLocks noChangeArrowheads="1"/>
          </p:cNvSpPr>
          <p:nvPr/>
        </p:nvSpPr>
        <p:spPr bwMode="auto">
          <a:xfrm>
            <a:off x="1159340" y="2615644"/>
            <a:ext cx="1141994" cy="1127925"/>
          </a:xfrm>
          <a:prstGeom prst="ellipse">
            <a:avLst/>
          </a:prstGeom>
          <a:noFill/>
          <a:ln w="571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000" tIns="46800" rIns="90000" bIns="46800" anchor="ctr"/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da-DK"/>
          </a:p>
        </p:txBody>
      </p:sp>
      <p:sp>
        <p:nvSpPr>
          <p:cNvPr id="47" name="Oval 8"/>
          <p:cNvSpPr>
            <a:spLocks noChangeArrowheads="1"/>
          </p:cNvSpPr>
          <p:nvPr/>
        </p:nvSpPr>
        <p:spPr bwMode="auto">
          <a:xfrm>
            <a:off x="2305594" y="1756954"/>
            <a:ext cx="2842470" cy="2846308"/>
          </a:xfrm>
          <a:prstGeom prst="ellipse">
            <a:avLst/>
          </a:prstGeom>
          <a:noFill/>
          <a:ln w="571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000" tIns="46800" rIns="90000" bIns="46800" anchor="ctr"/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da-DK"/>
          </a:p>
        </p:txBody>
      </p:sp>
      <p:sp>
        <p:nvSpPr>
          <p:cNvPr id="28" name="Oval 4"/>
          <p:cNvSpPr>
            <a:spLocks noChangeArrowheads="1"/>
          </p:cNvSpPr>
          <p:nvPr/>
        </p:nvSpPr>
        <p:spPr bwMode="auto">
          <a:xfrm>
            <a:off x="2234640" y="2983889"/>
            <a:ext cx="144462" cy="144462"/>
          </a:xfrm>
          <a:prstGeom prst="ellipse">
            <a:avLst/>
          </a:prstGeom>
          <a:noFill/>
          <a:ln w="127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000" tIns="46800" rIns="90000" bIns="46800" anchor="ctr"/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da-DK"/>
          </a:p>
        </p:txBody>
      </p:sp>
      <p:sp>
        <p:nvSpPr>
          <p:cNvPr id="29" name="Oval 5"/>
          <p:cNvSpPr>
            <a:spLocks noChangeArrowheads="1"/>
          </p:cNvSpPr>
          <p:nvPr/>
        </p:nvSpPr>
        <p:spPr bwMode="auto">
          <a:xfrm>
            <a:off x="2234640" y="3015639"/>
            <a:ext cx="144462" cy="144462"/>
          </a:xfrm>
          <a:prstGeom prst="ellipse">
            <a:avLst/>
          </a:prstGeom>
          <a:noFill/>
          <a:ln w="127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000" tIns="46800" rIns="90000" bIns="46800" anchor="ctr"/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da-DK"/>
          </a:p>
        </p:txBody>
      </p:sp>
      <p:sp>
        <p:nvSpPr>
          <p:cNvPr id="30" name="Oval 6"/>
          <p:cNvSpPr>
            <a:spLocks noChangeArrowheads="1"/>
          </p:cNvSpPr>
          <p:nvPr/>
        </p:nvSpPr>
        <p:spPr bwMode="auto">
          <a:xfrm>
            <a:off x="2234640" y="3047389"/>
            <a:ext cx="144462" cy="144462"/>
          </a:xfrm>
          <a:prstGeom prst="ellipse">
            <a:avLst/>
          </a:prstGeom>
          <a:noFill/>
          <a:ln w="127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000" tIns="46800" rIns="90000" bIns="46800" anchor="ctr"/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da-DK"/>
          </a:p>
        </p:txBody>
      </p:sp>
      <p:sp>
        <p:nvSpPr>
          <p:cNvPr id="31" name="Oval 7"/>
          <p:cNvSpPr>
            <a:spLocks noChangeArrowheads="1"/>
          </p:cNvSpPr>
          <p:nvPr/>
        </p:nvSpPr>
        <p:spPr bwMode="auto">
          <a:xfrm>
            <a:off x="2234640" y="3082314"/>
            <a:ext cx="144462" cy="144462"/>
          </a:xfrm>
          <a:prstGeom prst="ellipse">
            <a:avLst/>
          </a:prstGeom>
          <a:noFill/>
          <a:ln w="127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000" tIns="46800" rIns="90000" bIns="46800" anchor="ctr"/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da-DK"/>
          </a:p>
        </p:txBody>
      </p:sp>
      <p:sp>
        <p:nvSpPr>
          <p:cNvPr id="32" name="Oval 8"/>
          <p:cNvSpPr>
            <a:spLocks noChangeArrowheads="1"/>
          </p:cNvSpPr>
          <p:nvPr/>
        </p:nvSpPr>
        <p:spPr bwMode="auto">
          <a:xfrm>
            <a:off x="2234640" y="3114064"/>
            <a:ext cx="144462" cy="144462"/>
          </a:xfrm>
          <a:prstGeom prst="ellipse">
            <a:avLst/>
          </a:prstGeom>
          <a:noFill/>
          <a:ln w="127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000" tIns="46800" rIns="90000" bIns="46800" anchor="ctr"/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da-DK"/>
          </a:p>
        </p:txBody>
      </p:sp>
      <p:sp>
        <p:nvSpPr>
          <p:cNvPr id="43" name="Line 24"/>
          <p:cNvSpPr>
            <a:spLocks noChangeShapeType="1"/>
          </p:cNvSpPr>
          <p:nvPr/>
        </p:nvSpPr>
        <p:spPr bwMode="auto">
          <a:xfrm flipH="1">
            <a:off x="2291577" y="2095289"/>
            <a:ext cx="9004" cy="734653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/>
          <a:lstStyle/>
          <a:p>
            <a:endParaRPr lang="da-DK"/>
          </a:p>
        </p:txBody>
      </p:sp>
      <p:sp>
        <p:nvSpPr>
          <p:cNvPr id="48" name="Rectangle 3"/>
          <p:cNvSpPr txBox="1">
            <a:spLocks noChangeArrowheads="1"/>
          </p:cNvSpPr>
          <p:nvPr/>
        </p:nvSpPr>
        <p:spPr bwMode="auto">
          <a:xfrm>
            <a:off x="6804248" y="4676338"/>
            <a:ext cx="2178436" cy="252028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da-DK"/>
            </a:defPPr>
            <a:lvl1pPr marL="0" indent="0" eaLnBrk="1" hangingPunct="1">
              <a:spcBef>
                <a:spcPts val="2400"/>
              </a:spcBef>
              <a:buNone/>
              <a:defRPr sz="1400" b="1" kern="0">
                <a:solidFill>
                  <a:srgbClr val="0000FF"/>
                </a:solidFill>
                <a:latin typeface="+mn-lt"/>
                <a:cs typeface="ＭＳ Ｐゴシック" pitchFamily="-106" charset="-128"/>
              </a:defRPr>
            </a:lvl1pPr>
            <a:lvl2pPr indent="0" algn="ctr" eaLnBrk="0" hangingPunct="0">
              <a:spcBef>
                <a:spcPct val="20000"/>
              </a:spcBef>
              <a:buNone/>
              <a:defRPr>
                <a:solidFill>
                  <a:srgbClr val="000066"/>
                </a:solidFill>
                <a:latin typeface="+mn-lt"/>
                <a:ea typeface="ＭＳ Ｐゴシック" pitchFamily="-106" charset="-128"/>
              </a:defRPr>
            </a:lvl2pPr>
            <a:lvl3pPr indent="0" algn="ctr" eaLnBrk="0" hangingPunct="0">
              <a:spcBef>
                <a:spcPct val="20000"/>
              </a:spcBef>
              <a:buNone/>
              <a:defRPr sz="16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3pPr>
            <a:lvl4pPr indent="0" algn="ctr" eaLnBrk="0" hangingPunct="0">
              <a:spcBef>
                <a:spcPct val="20000"/>
              </a:spcBef>
              <a:buNone/>
              <a:defRPr sz="16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4pPr>
            <a:lvl5pPr indent="0" algn="ctr" eaLnBrk="0" hangingPunct="0">
              <a:spcBef>
                <a:spcPct val="20000"/>
              </a:spcBef>
              <a:buNone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5pPr>
            <a:lvl6pPr indent="0" algn="ctr" fontAlgn="base">
              <a:spcBef>
                <a:spcPct val="20000"/>
              </a:spcBef>
              <a:spcAft>
                <a:spcPct val="0"/>
              </a:spcAft>
              <a:buNone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6pPr>
            <a:lvl7pPr indent="0" algn="ctr" fontAlgn="base">
              <a:spcBef>
                <a:spcPct val="20000"/>
              </a:spcBef>
              <a:spcAft>
                <a:spcPct val="0"/>
              </a:spcAft>
              <a:buNone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7pPr>
            <a:lvl8pPr indent="0" algn="ctr" fontAlgn="base">
              <a:spcBef>
                <a:spcPct val="20000"/>
              </a:spcBef>
              <a:spcAft>
                <a:spcPct val="0"/>
              </a:spcAft>
              <a:buNone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8pPr>
            <a:lvl9pPr indent="0" algn="ctr" fontAlgn="base">
              <a:spcBef>
                <a:spcPct val="20000"/>
              </a:spcBef>
              <a:spcAft>
                <a:spcPct val="0"/>
              </a:spcAft>
              <a:buNone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9pPr>
          </a:lstStyle>
          <a:p>
            <a:r>
              <a:rPr lang="da-DK" sz="1600" b="0" dirty="0"/>
              <a:t>3.14159265358979…</a:t>
            </a:r>
            <a:endParaRPr lang="da-DK" altLang="da-DK" sz="1600" b="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34" grpId="0" uiExpand="1" build="p"/>
      <p:bldP spid="28" grpId="0" animBg="1"/>
      <p:bldP spid="29" grpId="0" animBg="1"/>
      <p:bldP spid="30" grpId="0" animBg="1"/>
      <p:bldP spid="31" grpId="0" animBg="1"/>
      <p:bldP spid="32" grpId="0" animBg="1"/>
      <p:bldP spid="48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4724400" y="2362200"/>
            <a:ext cx="2743200" cy="206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da-DK" altLang="da-DK" sz="3200">
                <a:solidFill>
                  <a:schemeClr val="bg1"/>
                </a:solidFill>
              </a:rPr>
              <a:t>Tak for nu!</a:t>
            </a:r>
          </a:p>
          <a:p>
            <a:pPr algn="ctr" eaLnBrk="1" hangingPunct="1"/>
            <a:endParaRPr lang="da-DK" altLang="da-DK" sz="3200">
              <a:solidFill>
                <a:schemeClr val="bg1"/>
              </a:solidFill>
            </a:endParaRPr>
          </a:p>
          <a:p>
            <a:pPr algn="ctr" eaLnBrk="1" hangingPunct="1"/>
            <a:r>
              <a:rPr lang="da-DK" altLang="da-DK" sz="3200">
                <a:solidFill>
                  <a:schemeClr val="bg1"/>
                </a:solidFill>
              </a:rPr>
              <a:t>Held og lykke til eksamen!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6334F-DE2F-4411-9B95-08B6A10C9B25}" type="slidenum">
              <a:rPr lang="da-DK" altLang="da-DK" smtClean="0"/>
              <a:pPr/>
              <a:t>51</a:t>
            </a:fld>
            <a:endParaRPr lang="da-DK" altLang="da-DK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8568952" cy="682625"/>
          </a:xfrm>
        </p:spPr>
        <p:txBody>
          <a:bodyPr/>
          <a:lstStyle/>
          <a:p>
            <a:r>
              <a:rPr lang="da-DK" altLang="da-DK" sz="3200" dirty="0">
                <a:solidFill>
                  <a:srgbClr val="A50021"/>
                </a:solidFill>
                <a:ea typeface="ＭＳ Ｐゴシック" pitchFamily="34" charset="-128"/>
                <a:cs typeface="Arial"/>
              </a:rPr>
              <a:t>●</a:t>
            </a:r>
            <a:r>
              <a:rPr lang="da-DK" altLang="da-DK" sz="3200" dirty="0">
                <a:ea typeface="ＭＳ Ｐゴシック" pitchFamily="34" charset="-128"/>
                <a:cs typeface="Arial"/>
              </a:rPr>
              <a:t> </a:t>
            </a:r>
            <a:r>
              <a:rPr lang="da-DK" altLang="da-DK" sz="3200" dirty="0" smtClean="0">
                <a:ea typeface="ＭＳ Ｐゴシック" pitchFamily="34" charset="-128"/>
                <a:cs typeface="Arial"/>
              </a:rPr>
              <a:t>Designmønstre</a:t>
            </a:r>
            <a:endParaRPr lang="da-DK" altLang="da-DK" sz="3200" dirty="0">
              <a:ea typeface="ＭＳ Ｐゴシック" pitchFamily="34" charset="-128"/>
            </a:endParaRPr>
          </a:p>
        </p:txBody>
      </p:sp>
      <p:sp>
        <p:nvSpPr>
          <p:cNvPr id="24" name="Rectangle 3"/>
          <p:cNvSpPr txBox="1">
            <a:spLocks noChangeArrowheads="1"/>
          </p:cNvSpPr>
          <p:nvPr/>
        </p:nvSpPr>
        <p:spPr bwMode="auto">
          <a:xfrm>
            <a:off x="395536" y="1052736"/>
            <a:ext cx="8496944" cy="4464496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marL="265113" indent="-265113">
              <a:spcBef>
                <a:spcPts val="1800"/>
              </a:spcBef>
            </a:pPr>
            <a:r>
              <a:rPr lang="da-DK" altLang="da-DK" sz="2000" kern="0" dirty="0" smtClean="0">
                <a:ea typeface="ＭＳ Ｐゴシック" pitchFamily="34" charset="-128"/>
              </a:rPr>
              <a:t>Tidligere i kurset er vi stødt på </a:t>
            </a:r>
            <a:r>
              <a:rPr lang="da-DK" altLang="da-DK" sz="2000" kern="0" dirty="0" err="1" smtClean="0">
                <a:ea typeface="ＭＳ Ｐゴシック" pitchFamily="34" charset="-128"/>
              </a:rPr>
              <a:t>algoritmeskabeloner</a:t>
            </a:r>
            <a:endParaRPr lang="da-DK" altLang="da-DK" sz="2000" kern="0" dirty="0" smtClean="0">
              <a:ea typeface="ＭＳ Ｐゴシック" pitchFamily="34" charset="-128"/>
            </a:endParaRPr>
          </a:p>
          <a:p>
            <a:pPr marL="665163" lvl="1" indent="-265113">
              <a:spcBef>
                <a:spcPts val="600"/>
              </a:spcBef>
            </a:pPr>
            <a:r>
              <a:rPr lang="da-DK" altLang="da-DK" sz="1800" kern="0" dirty="0" smtClean="0">
                <a:ea typeface="ＭＳ Ｐゴシック" pitchFamily="34" charset="-128"/>
              </a:rPr>
              <a:t>De hjalp os til hurtigt at kunne programmere metoder for diverse søgninger, ved at </a:t>
            </a:r>
            <a:r>
              <a:rPr lang="da-DK" altLang="da-DK" sz="1800" b="1" kern="0" dirty="0" smtClean="0">
                <a:solidFill>
                  <a:srgbClr val="008000"/>
                </a:solidFill>
                <a:ea typeface="ＭＳ Ｐゴシック" pitchFamily="34" charset="-128"/>
              </a:rPr>
              <a:t>genbruge</a:t>
            </a:r>
            <a:r>
              <a:rPr lang="da-DK" altLang="da-DK" sz="1800" kern="0" dirty="0" smtClean="0">
                <a:ea typeface="ＭＳ Ｐゴシック" pitchFamily="34" charset="-128"/>
              </a:rPr>
              <a:t> eksisterende </a:t>
            </a:r>
            <a:r>
              <a:rPr lang="da-DK" altLang="da-DK" sz="1800" b="1" kern="0" dirty="0" smtClean="0">
                <a:solidFill>
                  <a:srgbClr val="008000"/>
                </a:solidFill>
                <a:ea typeface="ＭＳ Ｐゴシック" pitchFamily="34" charset="-128"/>
              </a:rPr>
              <a:t>mønstre</a:t>
            </a:r>
            <a:r>
              <a:rPr lang="da-DK" altLang="da-DK" sz="1800" kern="0" dirty="0" smtClean="0">
                <a:ea typeface="ＭＳ Ｐゴシック" pitchFamily="34" charset="-128"/>
              </a:rPr>
              <a:t> fastlagt i skabelonerne</a:t>
            </a:r>
          </a:p>
          <a:p>
            <a:pPr marL="265113" lvl="1" indent="-265113">
              <a:spcBef>
                <a:spcPts val="1800"/>
              </a:spcBef>
              <a:buChar char="•"/>
            </a:pPr>
            <a:r>
              <a:rPr lang="da-DK" altLang="da-DK" b="1" kern="0" dirty="0" smtClean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Ideen i designmønstre (design patterns) er den samme</a:t>
            </a:r>
          </a:p>
          <a:p>
            <a:pPr marL="665163" lvl="1" indent="-265113">
              <a:spcBef>
                <a:spcPts val="600"/>
              </a:spcBef>
            </a:pPr>
            <a:r>
              <a:rPr lang="da-DK" altLang="da-DK" sz="1800" kern="0" dirty="0">
                <a:ea typeface="ＭＳ Ｐゴシック" pitchFamily="34" charset="-128"/>
              </a:rPr>
              <a:t>Men nu arbejder vi ikke på enkelte metoder</a:t>
            </a:r>
          </a:p>
          <a:p>
            <a:pPr marL="665163" lvl="1" indent="-265113">
              <a:spcBef>
                <a:spcPts val="600"/>
              </a:spcBef>
            </a:pPr>
            <a:r>
              <a:rPr lang="da-DK" altLang="da-DK" sz="1800" kern="0" dirty="0" smtClean="0">
                <a:ea typeface="ＭＳ Ｐゴシック" pitchFamily="34" charset="-128"/>
              </a:rPr>
              <a:t>Et designmønster beskriver, hvordan et </a:t>
            </a:r>
            <a:r>
              <a:rPr lang="da-DK" altLang="da-DK" sz="1800" b="1" kern="0" dirty="0" smtClean="0">
                <a:solidFill>
                  <a:srgbClr val="008000"/>
                </a:solidFill>
                <a:ea typeface="ＭＳ Ｐゴシック" pitchFamily="34" charset="-128"/>
              </a:rPr>
              <a:t>antal klasser</a:t>
            </a:r>
            <a:r>
              <a:rPr lang="da-DK" altLang="da-DK" sz="1800" kern="0" dirty="0" smtClean="0">
                <a:ea typeface="ＭＳ Ｐゴシック" pitchFamily="34" charset="-128"/>
              </a:rPr>
              <a:t> arbejder sammen om at løse et komplekst problem</a:t>
            </a:r>
          </a:p>
          <a:p>
            <a:pPr marL="265113" lvl="1" indent="-265113">
              <a:spcBef>
                <a:spcPts val="1800"/>
              </a:spcBef>
              <a:buChar char="•"/>
            </a:pPr>
            <a:r>
              <a:rPr lang="da-DK" altLang="da-DK" b="1" kern="0" dirty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Beskrivelsen af et </a:t>
            </a:r>
            <a:r>
              <a:rPr lang="da-DK" altLang="da-DK" b="1" kern="0" dirty="0" smtClean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designmønster </a:t>
            </a:r>
            <a:r>
              <a:rPr lang="da-DK" altLang="da-DK" b="1" kern="0" dirty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består af</a:t>
            </a:r>
          </a:p>
          <a:p>
            <a:pPr marL="665163" lvl="1" indent="-265113">
              <a:spcBef>
                <a:spcPts val="600"/>
              </a:spcBef>
            </a:pPr>
            <a:r>
              <a:rPr lang="da-DK" altLang="da-DK" sz="1800" kern="0" dirty="0" smtClean="0">
                <a:ea typeface="ＭＳ Ｐゴシック" pitchFamily="34" charset="-128"/>
              </a:rPr>
              <a:t>Mønsterets </a:t>
            </a:r>
            <a:r>
              <a:rPr lang="da-DK" altLang="da-DK" sz="1800" b="1" kern="0" dirty="0" smtClean="0">
                <a:solidFill>
                  <a:srgbClr val="008000"/>
                </a:solidFill>
                <a:ea typeface="ＭＳ Ｐゴシック" pitchFamily="34" charset="-128"/>
              </a:rPr>
              <a:t>navn</a:t>
            </a:r>
          </a:p>
          <a:p>
            <a:pPr marL="665163" lvl="1" indent="-265113">
              <a:spcBef>
                <a:spcPts val="600"/>
              </a:spcBef>
            </a:pPr>
            <a:r>
              <a:rPr lang="da-DK" altLang="da-DK" sz="1800" kern="0" dirty="0" smtClean="0">
                <a:ea typeface="ＭＳ Ｐゴシック" pitchFamily="34" charset="-128"/>
              </a:rPr>
              <a:t>Beskrivelse af </a:t>
            </a:r>
            <a:r>
              <a:rPr lang="da-DK" altLang="da-DK" sz="1800" b="1" kern="0" dirty="0">
                <a:solidFill>
                  <a:srgbClr val="008000"/>
                </a:solidFill>
                <a:ea typeface="ＭＳ Ｐゴシック" pitchFamily="34" charset="-128"/>
              </a:rPr>
              <a:t>problemet</a:t>
            </a:r>
          </a:p>
          <a:p>
            <a:pPr marL="665163" lvl="1" indent="-265113">
              <a:spcBef>
                <a:spcPts val="600"/>
              </a:spcBef>
            </a:pPr>
            <a:r>
              <a:rPr lang="da-DK" altLang="da-DK" sz="1800" kern="0" dirty="0" smtClean="0">
                <a:ea typeface="ＭＳ Ｐゴシック" pitchFamily="34" charset="-128"/>
              </a:rPr>
              <a:t>Beskrivelse af </a:t>
            </a:r>
            <a:r>
              <a:rPr lang="da-DK" altLang="da-DK" sz="1800" b="1" kern="0" dirty="0">
                <a:solidFill>
                  <a:srgbClr val="008000"/>
                </a:solidFill>
                <a:ea typeface="ＭＳ Ｐゴシック" pitchFamily="34" charset="-128"/>
              </a:rPr>
              <a:t>løsning</a:t>
            </a:r>
            <a:r>
              <a:rPr lang="da-DK" altLang="da-DK" sz="1800" kern="0" dirty="0" smtClean="0">
                <a:ea typeface="ＭＳ Ｐゴシック" pitchFamily="34" charset="-128"/>
              </a:rPr>
              <a:t> – ofte i form af et UML klassediagram</a:t>
            </a:r>
          </a:p>
          <a:p>
            <a:pPr marL="665163" lvl="1" indent="-265113">
              <a:spcBef>
                <a:spcPts val="600"/>
              </a:spcBef>
            </a:pPr>
            <a:r>
              <a:rPr lang="da-DK" altLang="da-DK" sz="1800" b="1" kern="0" dirty="0">
                <a:solidFill>
                  <a:srgbClr val="008000"/>
                </a:solidFill>
                <a:ea typeface="ＭＳ Ｐゴシック" pitchFamily="34" charset="-128"/>
              </a:rPr>
              <a:t>Fordele</a:t>
            </a:r>
            <a:r>
              <a:rPr lang="da-DK" altLang="da-DK" sz="1800" kern="0" dirty="0" smtClean="0">
                <a:ea typeface="ＭＳ Ｐゴシック" pitchFamily="34" charset="-128"/>
              </a:rPr>
              <a:t> og </a:t>
            </a:r>
            <a:r>
              <a:rPr lang="da-DK" altLang="da-DK" sz="1800" b="1" kern="0" dirty="0">
                <a:solidFill>
                  <a:srgbClr val="008000"/>
                </a:solidFill>
                <a:ea typeface="ＭＳ Ｐゴシック" pitchFamily="34" charset="-128"/>
              </a:rPr>
              <a:t>ulemper</a:t>
            </a:r>
            <a:r>
              <a:rPr lang="da-DK" altLang="da-DK" sz="1800" kern="0" dirty="0" smtClean="0">
                <a:ea typeface="ＭＳ Ｐゴシック" pitchFamily="34" charset="-128"/>
              </a:rPr>
              <a:t> ved at anvende mønsteret</a:t>
            </a:r>
          </a:p>
          <a:p>
            <a:pPr marL="665163" lvl="1" indent="-265113">
              <a:spcBef>
                <a:spcPts val="400"/>
              </a:spcBef>
            </a:pPr>
            <a:endParaRPr lang="da-DK" altLang="da-DK" sz="1800" kern="0" spc="-50" dirty="0">
              <a:ea typeface="ＭＳ Ｐゴシック" pitchFamily="34" charset="-128"/>
            </a:endParaRP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8532440" y="6400800"/>
            <a:ext cx="61156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2CA5836E-6711-417F-AF48-31ACC3CF4030}" type="slidenum">
              <a:rPr lang="da-DK" altLang="da-DK" smtClean="0"/>
              <a:pPr>
                <a:defRPr/>
              </a:pPr>
              <a:t>6</a:t>
            </a:fld>
            <a:endParaRPr lang="da-DK" altLang="da-DK" dirty="0"/>
          </a:p>
        </p:txBody>
      </p:sp>
    </p:spTree>
    <p:extLst>
      <p:ext uri="{BB962C8B-B14F-4D97-AF65-F5344CB8AC3E}">
        <p14:creationId xmlns:p14="http://schemas.microsoft.com/office/powerpoint/2010/main" val="428813875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8568952" cy="682625"/>
          </a:xfrm>
        </p:spPr>
        <p:txBody>
          <a:bodyPr/>
          <a:lstStyle/>
          <a:p>
            <a:r>
              <a:rPr lang="da-DK" altLang="da-DK" sz="3200" dirty="0" smtClean="0">
                <a:ea typeface="ＭＳ Ｐゴシック" pitchFamily="34" charset="-128"/>
                <a:cs typeface="Arial"/>
              </a:rPr>
              <a:t>Anvendelse af designmønstre</a:t>
            </a:r>
            <a:endParaRPr lang="da-DK" altLang="da-DK" sz="3200" dirty="0">
              <a:ea typeface="ＭＳ Ｐゴシック" pitchFamily="34" charset="-128"/>
            </a:endParaRPr>
          </a:p>
        </p:txBody>
      </p:sp>
      <p:sp>
        <p:nvSpPr>
          <p:cNvPr id="24" name="Rectangle 3"/>
          <p:cNvSpPr txBox="1">
            <a:spLocks noChangeArrowheads="1"/>
          </p:cNvSpPr>
          <p:nvPr/>
        </p:nvSpPr>
        <p:spPr bwMode="auto">
          <a:xfrm>
            <a:off x="395536" y="1052736"/>
            <a:ext cx="8496944" cy="5616624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marL="265113" indent="-265113">
              <a:spcBef>
                <a:spcPts val="1800"/>
              </a:spcBef>
            </a:pPr>
            <a:r>
              <a:rPr lang="da-DK" altLang="da-DK" sz="2000" kern="0" dirty="0" smtClean="0">
                <a:ea typeface="ＭＳ Ｐゴシック" pitchFamily="34" charset="-128"/>
              </a:rPr>
              <a:t>Designmønstre anviser</a:t>
            </a:r>
            <a:r>
              <a:rPr lang="da-DK" altLang="da-DK" sz="2000" kern="0" dirty="0" smtClean="0">
                <a:solidFill>
                  <a:srgbClr val="008000"/>
                </a:solidFill>
                <a:ea typeface="ＭＳ Ｐゴシック" pitchFamily="34" charset="-128"/>
              </a:rPr>
              <a:t> gode </a:t>
            </a:r>
            <a:r>
              <a:rPr lang="da-DK" altLang="da-DK" sz="2000" kern="0" dirty="0">
                <a:solidFill>
                  <a:srgbClr val="008000"/>
                </a:solidFill>
                <a:ea typeface="ＭＳ Ｐゴシック" pitchFamily="34" charset="-128"/>
              </a:rPr>
              <a:t>løsninger</a:t>
            </a:r>
            <a:r>
              <a:rPr lang="da-DK" altLang="da-DK" sz="2000" kern="0" dirty="0">
                <a:ea typeface="ＭＳ Ｐゴシック" pitchFamily="34" charset="-128"/>
              </a:rPr>
              <a:t> på problemer, der er så </a:t>
            </a:r>
            <a:r>
              <a:rPr lang="da-DK" altLang="da-DK" sz="2000" kern="0" dirty="0" smtClean="0">
                <a:solidFill>
                  <a:srgbClr val="008000"/>
                </a:solidFill>
                <a:ea typeface="ＭＳ Ｐゴシック" pitchFamily="34" charset="-128"/>
              </a:rPr>
              <a:t>generelle</a:t>
            </a:r>
            <a:r>
              <a:rPr lang="da-DK" altLang="da-DK" sz="2000" kern="0" dirty="0" smtClean="0">
                <a:ea typeface="ＭＳ Ｐゴシック" pitchFamily="34" charset="-128"/>
              </a:rPr>
              <a:t>, </a:t>
            </a:r>
            <a:r>
              <a:rPr lang="da-DK" altLang="da-DK" sz="2000" kern="0" dirty="0">
                <a:ea typeface="ＭＳ Ｐゴシック" pitchFamily="34" charset="-128"/>
              </a:rPr>
              <a:t>at vi støder på dem igen og igen</a:t>
            </a:r>
          </a:p>
          <a:p>
            <a:pPr marL="665163" lvl="1" indent="-265113">
              <a:spcBef>
                <a:spcPts val="600"/>
              </a:spcBef>
            </a:pPr>
            <a:r>
              <a:rPr lang="da-DK" altLang="da-DK" sz="1800" kern="0" dirty="0">
                <a:ea typeface="ＭＳ Ｐゴシック" pitchFamily="34" charset="-128"/>
              </a:rPr>
              <a:t>Vi genbruger ikke </a:t>
            </a:r>
            <a:r>
              <a:rPr lang="da-DK" altLang="da-DK" sz="1800" kern="0" dirty="0" smtClean="0">
                <a:ea typeface="ＭＳ Ｐゴシック" pitchFamily="34" charset="-128"/>
              </a:rPr>
              <a:t>specifik Java kode</a:t>
            </a:r>
            <a:r>
              <a:rPr lang="da-DK" altLang="da-DK" sz="1800" kern="0" dirty="0">
                <a:ea typeface="ＭＳ Ｐゴシック" pitchFamily="34" charset="-128"/>
              </a:rPr>
              <a:t>, men </a:t>
            </a:r>
            <a:r>
              <a:rPr lang="da-DK" altLang="da-DK" sz="1800" b="1" kern="0" dirty="0" smtClean="0">
                <a:solidFill>
                  <a:srgbClr val="008000"/>
                </a:solidFill>
                <a:ea typeface="ＭＳ Ｐゴシック" pitchFamily="34" charset="-128"/>
              </a:rPr>
              <a:t>mønsteret</a:t>
            </a:r>
            <a:r>
              <a:rPr lang="da-DK" altLang="da-DK" sz="1800" kern="0" dirty="0" smtClean="0">
                <a:ea typeface="ＭＳ Ｐゴシック" pitchFamily="34" charset="-128"/>
              </a:rPr>
              <a:t>, dvs. idéen om, hvordan </a:t>
            </a:r>
            <a:r>
              <a:rPr lang="da-DK" altLang="da-DK" sz="1800" kern="0" dirty="0">
                <a:ea typeface="ＭＳ Ｐゴシック" pitchFamily="34" charset="-128"/>
              </a:rPr>
              <a:t>klasserne arbejder sammen </a:t>
            </a:r>
            <a:r>
              <a:rPr lang="da-DK" altLang="da-DK" sz="1800" kern="0" dirty="0" smtClean="0">
                <a:ea typeface="ＭＳ Ｐゴシック" pitchFamily="34" charset="-128"/>
              </a:rPr>
              <a:t>om at </a:t>
            </a:r>
            <a:r>
              <a:rPr lang="da-DK" altLang="da-DK" sz="1800" kern="0" dirty="0">
                <a:ea typeface="ＭＳ Ｐゴシック" pitchFamily="34" charset="-128"/>
              </a:rPr>
              <a:t>løse </a:t>
            </a:r>
            <a:r>
              <a:rPr lang="da-DK" altLang="da-DK" sz="1800" kern="0" dirty="0" smtClean="0">
                <a:ea typeface="ＭＳ Ｐゴシック" pitchFamily="34" charset="-128"/>
              </a:rPr>
              <a:t>det givne problem</a:t>
            </a:r>
            <a:endParaRPr lang="da-DK" altLang="da-DK" sz="1800" kern="0" dirty="0">
              <a:ea typeface="ＭＳ Ｐゴシック" pitchFamily="34" charset="-128"/>
            </a:endParaRPr>
          </a:p>
          <a:p>
            <a:pPr marL="265113" lvl="1" indent="-265113">
              <a:spcBef>
                <a:spcPts val="1800"/>
              </a:spcBef>
              <a:buChar char="•"/>
            </a:pPr>
            <a:r>
              <a:rPr lang="da-DK" altLang="da-DK" b="1" kern="0" dirty="0" smtClean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Designmønstre giver os desuden et </a:t>
            </a:r>
            <a:r>
              <a:rPr lang="da-DK" altLang="da-DK" b="1" kern="0" dirty="0" smtClean="0">
                <a:solidFill>
                  <a:srgbClr val="008000"/>
                </a:solidFill>
                <a:ea typeface="ＭＳ Ｐゴシック" pitchFamily="34" charset="-128"/>
                <a:cs typeface="ＭＳ Ｐゴシック" pitchFamily="-106" charset="-128"/>
              </a:rPr>
              <a:t>fagsprog</a:t>
            </a:r>
            <a:r>
              <a:rPr lang="da-DK" altLang="da-DK" b="1" kern="0" dirty="0" smtClean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, hvormed vi kan beskrive vores design</a:t>
            </a:r>
          </a:p>
          <a:p>
            <a:pPr marL="665163" lvl="1" indent="-265113">
              <a:spcBef>
                <a:spcPts val="600"/>
              </a:spcBef>
            </a:pPr>
            <a:r>
              <a:rPr lang="da-DK" altLang="da-DK" sz="1800" kern="0" dirty="0" smtClean="0">
                <a:ea typeface="ＭＳ Ｐゴシック" pitchFamily="34" charset="-128"/>
              </a:rPr>
              <a:t>Hvis en udvikler, f.eks. siger: "Her bør vi bruge en Singleton" – vil de andre systemudviklere straks vide, hvad hun mener</a:t>
            </a:r>
          </a:p>
          <a:p>
            <a:pPr marL="665163" lvl="1" indent="-265113">
              <a:spcBef>
                <a:spcPts val="600"/>
              </a:spcBef>
            </a:pPr>
            <a:r>
              <a:rPr lang="da-DK" altLang="da-DK" sz="1800" kern="0" dirty="0" smtClean="0">
                <a:ea typeface="ＭＳ Ｐゴシック" pitchFamily="34" charset="-128"/>
              </a:rPr>
              <a:t>Singleton er nemlig navnet på et meget kendt og udbredt designmønster (som vi skal stifte nærmere bekendtskab med på næste slide)</a:t>
            </a:r>
          </a:p>
          <a:p>
            <a:pPr marL="265113" lvl="1" indent="-265113">
              <a:spcBef>
                <a:spcPts val="1800"/>
              </a:spcBef>
              <a:buChar char="•"/>
            </a:pPr>
            <a:r>
              <a:rPr lang="da-DK" altLang="da-DK" b="1" kern="0" dirty="0" smtClean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Designmønstre blev for alvor kendt via bogen </a:t>
            </a:r>
            <a:r>
              <a:rPr lang="en-US" altLang="da-DK" b="1" kern="0" dirty="0" smtClean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"Design Patterns: Elements of Reusable Object-Oriented Software"</a:t>
            </a:r>
            <a:r>
              <a:rPr lang="da-DK" altLang="da-DK" b="1" kern="0" dirty="0" smtClean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 fra 1995</a:t>
            </a:r>
          </a:p>
          <a:p>
            <a:pPr marL="665163" lvl="1" indent="-265113">
              <a:spcBef>
                <a:spcPts val="600"/>
              </a:spcBef>
            </a:pPr>
            <a:r>
              <a:rPr lang="da-DK" altLang="da-DK" sz="1800" kern="0" dirty="0">
                <a:ea typeface="ＭＳ Ｐゴシック" pitchFamily="34" charset="-128"/>
              </a:rPr>
              <a:t>Den </a:t>
            </a:r>
            <a:r>
              <a:rPr lang="da-DK" altLang="da-DK" sz="1800" kern="0" dirty="0" smtClean="0">
                <a:ea typeface="ＭＳ Ｐゴシック" pitchFamily="34" charset="-128"/>
              </a:rPr>
              <a:t>beskriver </a:t>
            </a:r>
            <a:r>
              <a:rPr lang="da-DK" altLang="da-DK" sz="1800" kern="0" dirty="0">
                <a:ea typeface="ＭＳ Ｐゴシック" pitchFamily="34" charset="-128"/>
              </a:rPr>
              <a:t>ca. 50 forskellige </a:t>
            </a:r>
            <a:r>
              <a:rPr lang="da-DK" altLang="da-DK" sz="1800" kern="0" dirty="0" smtClean="0">
                <a:ea typeface="ＭＳ Ｐゴシック" pitchFamily="34" charset="-128"/>
              </a:rPr>
              <a:t>designmønstre</a:t>
            </a:r>
          </a:p>
          <a:p>
            <a:pPr marL="665163" lvl="1" indent="-265113">
              <a:spcBef>
                <a:spcPts val="600"/>
              </a:spcBef>
            </a:pPr>
            <a:r>
              <a:rPr lang="da-DK" altLang="da-DK" sz="1800" kern="0" dirty="0" smtClean="0">
                <a:ea typeface="ＭＳ Ｐゴシック" pitchFamily="34" charset="-128"/>
              </a:rPr>
              <a:t>En god software designer vil kende (og bruge) mange af disse</a:t>
            </a:r>
          </a:p>
          <a:p>
            <a:pPr marL="665163" lvl="1" indent="-265113">
              <a:spcBef>
                <a:spcPts val="600"/>
              </a:spcBef>
            </a:pPr>
            <a:r>
              <a:rPr lang="da-DK" altLang="da-DK" sz="1800" kern="0" spc="-50" dirty="0" smtClean="0">
                <a:ea typeface="ＭＳ Ｐゴシック" pitchFamily="34" charset="-128"/>
              </a:rPr>
              <a:t>Prøv at Google "design pattern"</a:t>
            </a:r>
          </a:p>
        </p:txBody>
      </p:sp>
      <p:sp>
        <p:nvSpPr>
          <p:cNvPr id="4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8532440" y="6400800"/>
            <a:ext cx="61156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2CA5836E-6711-417F-AF48-31ACC3CF4030}" type="slidenum">
              <a:rPr lang="da-DK" altLang="da-DK" smtClean="0"/>
              <a:pPr>
                <a:defRPr/>
              </a:pPr>
              <a:t>7</a:t>
            </a:fld>
            <a:endParaRPr lang="da-DK" altLang="da-DK" dirty="0"/>
          </a:p>
        </p:txBody>
      </p:sp>
    </p:spTree>
    <p:extLst>
      <p:ext uri="{BB962C8B-B14F-4D97-AF65-F5344CB8AC3E}">
        <p14:creationId xmlns:p14="http://schemas.microsoft.com/office/powerpoint/2010/main" val="309940730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5760640" cy="682625"/>
          </a:xfrm>
        </p:spPr>
        <p:txBody>
          <a:bodyPr/>
          <a:lstStyle/>
          <a:p>
            <a:r>
              <a:rPr lang="da-DK" altLang="da-DK" sz="3200" dirty="0" smtClean="0">
                <a:ea typeface="ＭＳ Ｐゴシック" pitchFamily="34" charset="-128"/>
                <a:cs typeface="Arial"/>
              </a:rPr>
              <a:t>Singleton mønsteret</a:t>
            </a:r>
            <a:endParaRPr lang="da-DK" altLang="da-DK" sz="3200" dirty="0">
              <a:ea typeface="ＭＳ Ｐゴシック" pitchFamily="34" charset="-128"/>
            </a:endParaRPr>
          </a:p>
        </p:txBody>
      </p:sp>
      <p:sp>
        <p:nvSpPr>
          <p:cNvPr id="24" name="Rectangle 3"/>
          <p:cNvSpPr txBox="1">
            <a:spLocks noChangeArrowheads="1"/>
          </p:cNvSpPr>
          <p:nvPr/>
        </p:nvSpPr>
        <p:spPr bwMode="auto">
          <a:xfrm>
            <a:off x="395536" y="1052736"/>
            <a:ext cx="8640960" cy="4176464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marL="265113" indent="-265113">
              <a:spcBef>
                <a:spcPts val="1800"/>
              </a:spcBef>
            </a:pPr>
            <a:r>
              <a:rPr lang="da-DK" altLang="da-DK" sz="2000" kern="0" dirty="0" smtClean="0">
                <a:ea typeface="ＭＳ Ｐゴシック" pitchFamily="34" charset="-128"/>
              </a:rPr>
              <a:t>Problemet</a:t>
            </a:r>
          </a:p>
          <a:p>
            <a:pPr marL="665163" lvl="1" indent="-265113">
              <a:spcBef>
                <a:spcPts val="200"/>
              </a:spcBef>
            </a:pPr>
            <a:r>
              <a:rPr lang="da-DK" altLang="da-DK" sz="1800" kern="0" dirty="0">
                <a:ea typeface="ＭＳ Ｐゴシック" pitchFamily="34" charset="-128"/>
              </a:rPr>
              <a:t>Vi har en klasse, hvor vi </a:t>
            </a:r>
            <a:r>
              <a:rPr lang="da-DK" altLang="da-DK" sz="1800" kern="0" dirty="0" smtClean="0">
                <a:ea typeface="ＭＳ Ｐゴシック" pitchFamily="34" charset="-128"/>
              </a:rPr>
              <a:t>ønsker, </a:t>
            </a:r>
            <a:r>
              <a:rPr lang="da-DK" altLang="da-DK" sz="1800" kern="0" dirty="0">
                <a:ea typeface="ＭＳ Ｐゴシック" pitchFamily="34" charset="-128"/>
              </a:rPr>
              <a:t>at der k</a:t>
            </a:r>
            <a:r>
              <a:rPr lang="da-DK" altLang="da-DK" sz="1800" kern="0" dirty="0" smtClean="0">
                <a:ea typeface="ＭＳ Ｐゴシック" pitchFamily="34" charset="-128"/>
              </a:rPr>
              <a:t>un skal kunne </a:t>
            </a:r>
            <a:r>
              <a:rPr lang="da-DK" altLang="da-DK" sz="1800" kern="0" dirty="0" err="1" smtClean="0">
                <a:ea typeface="ＭＳ Ｐゴシック" pitchFamily="34" charset="-128"/>
              </a:rPr>
              <a:t>instantieres</a:t>
            </a:r>
            <a:r>
              <a:rPr lang="da-DK" altLang="da-DK" sz="1800" kern="0" dirty="0" smtClean="0">
                <a:ea typeface="ＭＳ Ｐゴシック" pitchFamily="34" charset="-128"/>
              </a:rPr>
              <a:t> et</a:t>
            </a:r>
            <a:br>
              <a:rPr lang="da-DK" altLang="da-DK" sz="1800" kern="0" dirty="0" smtClean="0">
                <a:ea typeface="ＭＳ Ｐゴシック" pitchFamily="34" charset="-128"/>
              </a:rPr>
            </a:br>
            <a:r>
              <a:rPr lang="da-DK" altLang="da-DK" sz="1800" kern="0" dirty="0" smtClean="0">
                <a:ea typeface="ＭＳ Ｐゴシック" pitchFamily="34" charset="-128"/>
              </a:rPr>
              <a:t>enkelt objekt – som </a:t>
            </a:r>
            <a:r>
              <a:rPr lang="da-DK" altLang="da-DK" sz="1800" kern="0" dirty="0">
                <a:ea typeface="ＭＳ Ｐゴシック" pitchFamily="34" charset="-128"/>
              </a:rPr>
              <a:t>mange forskellige </a:t>
            </a:r>
            <a:r>
              <a:rPr lang="da-DK" altLang="da-DK" sz="1800" kern="0" dirty="0" smtClean="0">
                <a:ea typeface="ＭＳ Ｐゴシック" pitchFamily="34" charset="-128"/>
              </a:rPr>
              <a:t>klasser/objekter har </a:t>
            </a:r>
            <a:r>
              <a:rPr lang="da-DK" altLang="da-DK" sz="1800" kern="0" dirty="0">
                <a:ea typeface="ＭＳ Ｐゴシック" pitchFamily="34" charset="-128"/>
              </a:rPr>
              <a:t>adgang </a:t>
            </a:r>
            <a:r>
              <a:rPr lang="da-DK" altLang="da-DK" sz="1800" kern="0" dirty="0" smtClean="0">
                <a:ea typeface="ＭＳ Ｐゴシック" pitchFamily="34" charset="-128"/>
              </a:rPr>
              <a:t>til</a:t>
            </a:r>
            <a:endParaRPr lang="da-DK" altLang="da-DK" sz="1800" kern="0" dirty="0">
              <a:ea typeface="ＭＳ Ｐゴシック" pitchFamily="34" charset="-128"/>
            </a:endParaRPr>
          </a:p>
          <a:p>
            <a:pPr marL="265113" indent="-265113">
              <a:spcBef>
                <a:spcPts val="1200"/>
              </a:spcBef>
            </a:pPr>
            <a:r>
              <a:rPr lang="da-DK" altLang="da-DK" sz="2000" kern="0" dirty="0" smtClean="0">
                <a:ea typeface="ＭＳ Ｐゴシック" pitchFamily="34" charset="-128"/>
              </a:rPr>
              <a:t>Løsningen</a:t>
            </a:r>
            <a:endParaRPr lang="da-DK" altLang="da-DK" sz="2000" kern="0" dirty="0">
              <a:ea typeface="ＭＳ Ｐゴシック" pitchFamily="34" charset="-128"/>
            </a:endParaRPr>
          </a:p>
          <a:p>
            <a:pPr marL="665163" lvl="1" indent="-265113">
              <a:spcBef>
                <a:spcPts val="400"/>
              </a:spcBef>
            </a:pPr>
            <a:r>
              <a:rPr lang="da-DK" altLang="da-DK" sz="1800" kern="0" dirty="0">
                <a:ea typeface="ＭＳ Ｐゴシック" pitchFamily="34" charset="-128"/>
              </a:rPr>
              <a:t>Erklær en klassevariabel, som peger på et objekt af den ønskede type</a:t>
            </a:r>
          </a:p>
          <a:p>
            <a:pPr marL="665163" lvl="1" indent="-265113">
              <a:spcBef>
                <a:spcPts val="400"/>
              </a:spcBef>
            </a:pPr>
            <a:r>
              <a:rPr lang="da-DK" altLang="da-DK" sz="1800" kern="0" dirty="0">
                <a:ea typeface="ＭＳ Ｐゴシック" pitchFamily="34" charset="-128"/>
              </a:rPr>
              <a:t>Erklær en klassemetode, som returnerer ovenstående objekt</a:t>
            </a:r>
          </a:p>
          <a:p>
            <a:pPr marL="665163" lvl="1" indent="-265113">
              <a:spcBef>
                <a:spcPts val="400"/>
              </a:spcBef>
            </a:pPr>
            <a:r>
              <a:rPr lang="da-DK" altLang="da-DK" sz="1800" kern="0" dirty="0" smtClean="0">
                <a:ea typeface="ＭＳ Ｐゴシック" pitchFamily="34" charset="-128"/>
              </a:rPr>
              <a:t>Klassens konstruktør er private, og dermed kan der ikke skabes andre objekter end det, som klassevariablen peger på</a:t>
            </a:r>
          </a:p>
          <a:p>
            <a:pPr marL="265113" lvl="1" indent="-265113">
              <a:spcBef>
                <a:spcPts val="1200"/>
              </a:spcBef>
              <a:buChar char="•"/>
            </a:pPr>
            <a:r>
              <a:rPr lang="da-DK" altLang="da-DK" b="1" kern="0" dirty="0" smtClean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Eksempler</a:t>
            </a:r>
          </a:p>
          <a:p>
            <a:pPr marL="665163" lvl="1" indent="-265113">
              <a:spcBef>
                <a:spcPts val="200"/>
              </a:spcBef>
            </a:pPr>
            <a:r>
              <a:rPr lang="da-DK" altLang="da-DK" sz="1800" kern="0" dirty="0" smtClean="0">
                <a:ea typeface="ＭＳ Ｐゴシック" pitchFamily="34" charset="-128"/>
              </a:rPr>
              <a:t>World-of-</a:t>
            </a:r>
            <a:r>
              <a:rPr lang="da-DK" altLang="da-DK" sz="1800" kern="0" dirty="0" err="1" smtClean="0">
                <a:ea typeface="ＭＳ Ｐゴシック" pitchFamily="34" charset="-128"/>
              </a:rPr>
              <a:t>zuul</a:t>
            </a:r>
            <a:r>
              <a:rPr lang="da-DK" altLang="da-DK" sz="1800" kern="0" dirty="0" smtClean="0">
                <a:ea typeface="ＭＳ Ｐゴシック" pitchFamily="34" charset="-128"/>
              </a:rPr>
              <a:t> projektet </a:t>
            </a:r>
            <a:r>
              <a:rPr lang="da-DK" altLang="da-DK" sz="1800" kern="0" dirty="0">
                <a:ea typeface="ＭＳ Ｐゴシック" pitchFamily="34" charset="-128"/>
              </a:rPr>
              <a:t>har én parser til </a:t>
            </a:r>
            <a:r>
              <a:rPr lang="da-DK" altLang="da-DK" sz="1800" kern="0" dirty="0" smtClean="0">
                <a:ea typeface="ＭＳ Ｐゴシック" pitchFamily="34" charset="-128"/>
              </a:rPr>
              <a:t>inputtekst</a:t>
            </a:r>
          </a:p>
          <a:p>
            <a:pPr marL="665163" lvl="1" indent="-265113">
              <a:spcBef>
                <a:spcPts val="200"/>
              </a:spcBef>
            </a:pPr>
            <a:r>
              <a:rPr lang="da-DK" altLang="da-DK" sz="1800" kern="0" dirty="0" smtClean="0">
                <a:ea typeface="ＭＳ Ｐゴシック" pitchFamily="34" charset="-128"/>
              </a:rPr>
              <a:t>I Skildpadde opgaverne var </a:t>
            </a:r>
            <a:r>
              <a:rPr lang="da-DK" altLang="da-DK" sz="1800" kern="0" dirty="0" err="1" smtClean="0">
                <a:ea typeface="ＭＳ Ｐゴシック" pitchFamily="34" charset="-128"/>
              </a:rPr>
              <a:t>Canvas</a:t>
            </a:r>
            <a:r>
              <a:rPr lang="da-DK" altLang="da-DK" sz="1800" kern="0" dirty="0" smtClean="0">
                <a:ea typeface="ＭＳ Ｐゴシック" pitchFamily="34" charset="-128"/>
              </a:rPr>
              <a:t> klassen implementeret som en Singleton (vi kan skabe flere skildpadder, men alle tegner på samme lærred)</a:t>
            </a:r>
            <a:endParaRPr lang="da-DK" altLang="da-DK" sz="1800" kern="0" dirty="0">
              <a:ea typeface="ＭＳ Ｐゴシック" pitchFamily="34" charset="-128"/>
            </a:endParaRPr>
          </a:p>
          <a:p>
            <a:pPr marL="665163" lvl="2" indent="-265113">
              <a:spcBef>
                <a:spcPts val="1200"/>
              </a:spcBef>
            </a:pPr>
            <a:endParaRPr lang="da-DK" altLang="da-DK" sz="1400" kern="0" spc="-50" dirty="0">
              <a:ea typeface="ＭＳ Ｐゴシック" pitchFamily="34" charset="-128"/>
            </a:endParaRPr>
          </a:p>
        </p:txBody>
      </p:sp>
      <p:sp>
        <p:nvSpPr>
          <p:cNvPr id="14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8532440" y="6400800"/>
            <a:ext cx="61156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2CA5836E-6711-417F-AF48-31ACC3CF4030}" type="slidenum">
              <a:rPr lang="da-DK" altLang="da-DK" smtClean="0"/>
              <a:pPr>
                <a:defRPr/>
              </a:pPr>
              <a:t>8</a:t>
            </a:fld>
            <a:endParaRPr lang="da-DK" altLang="da-DK" dirty="0"/>
          </a:p>
        </p:txBody>
      </p:sp>
    </p:spTree>
    <p:extLst>
      <p:ext uri="{BB962C8B-B14F-4D97-AF65-F5344CB8AC3E}">
        <p14:creationId xmlns:p14="http://schemas.microsoft.com/office/powerpoint/2010/main" val="8549092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7560840" cy="682625"/>
          </a:xfrm>
        </p:spPr>
        <p:txBody>
          <a:bodyPr/>
          <a:lstStyle/>
          <a:p>
            <a:r>
              <a:rPr lang="da-DK" altLang="da-DK" sz="3200" dirty="0" smtClean="0">
                <a:ea typeface="ＭＳ Ｐゴシック" pitchFamily="34" charset="-128"/>
                <a:cs typeface="Arial"/>
              </a:rPr>
              <a:t>Singleton mønsteret (implementation)</a:t>
            </a:r>
            <a:endParaRPr lang="da-DK" altLang="da-DK" sz="3200" dirty="0">
              <a:ea typeface="ＭＳ Ｐゴシック" pitchFamily="34" charset="-128"/>
            </a:endParaRPr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2798782" y="1465481"/>
            <a:ext cx="5766811" cy="2172006"/>
          </a:xfrm>
          <a:prstGeom prst="rect">
            <a:avLst/>
          </a:prstGeom>
          <a:solidFill>
            <a:srgbClr val="FFFFCC"/>
          </a:solidFill>
          <a:ln w="28575">
            <a:solidFill>
              <a:srgbClr val="0000FF"/>
            </a:solidFill>
            <a:miter lim="800000"/>
            <a:headEnd/>
            <a:tailEnd/>
          </a:ln>
          <a:extLst/>
        </p:spPr>
        <p:txBody>
          <a:bodyPr wrap="square" lIns="90000" tIns="46800" rIns="90000" bIns="46800">
            <a:spAutoFit/>
          </a:bodyPr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da-DK" sz="1600" b="1" dirty="0">
                <a:solidFill>
                  <a:srgbClr val="7030A0"/>
                </a:solidFill>
                <a:latin typeface="Courier New" pitchFamily="49" charset="0"/>
              </a:rPr>
              <a:t>public</a:t>
            </a:r>
            <a:r>
              <a:rPr lang="en-US" altLang="da-DK" sz="1600" b="1" dirty="0">
                <a:solidFill>
                  <a:schemeClr val="tx1"/>
                </a:solidFill>
                <a:latin typeface="Courier New" pitchFamily="49" charset="0"/>
              </a:rPr>
              <a:t> </a:t>
            </a:r>
            <a:r>
              <a:rPr lang="en-US" altLang="da-DK" sz="1600" b="1" dirty="0" smtClean="0">
                <a:solidFill>
                  <a:srgbClr val="FF0000"/>
                </a:solidFill>
                <a:latin typeface="Courier New" pitchFamily="49" charset="0"/>
              </a:rPr>
              <a:t>class </a:t>
            </a:r>
            <a:r>
              <a:rPr lang="en-US" altLang="da-DK" sz="1600" b="1" dirty="0" smtClean="0">
                <a:solidFill>
                  <a:schemeClr val="tx1"/>
                </a:solidFill>
                <a:latin typeface="Courier New" pitchFamily="49" charset="0"/>
              </a:rPr>
              <a:t>Parser {</a:t>
            </a:r>
            <a:endParaRPr lang="en-US" altLang="da-DK" sz="1600" b="1" dirty="0">
              <a:solidFill>
                <a:schemeClr val="tx1"/>
              </a:solidFill>
              <a:latin typeface="Courier New" pitchFamily="49" charset="0"/>
            </a:endParaRPr>
          </a:p>
          <a:p>
            <a:pPr eaLnBrk="1" hangingPunct="1">
              <a:spcBef>
                <a:spcPts val="600"/>
              </a:spcBef>
            </a:pPr>
            <a:r>
              <a:rPr lang="en-US" altLang="da-DK" sz="1600" b="1" dirty="0" smtClean="0">
                <a:solidFill>
                  <a:schemeClr val="tx1"/>
                </a:solidFill>
                <a:latin typeface="Courier New" pitchFamily="49" charset="0"/>
              </a:rPr>
              <a:t>  </a:t>
            </a:r>
            <a:r>
              <a:rPr lang="en-US" altLang="da-DK" sz="1600" b="1" spc="-50" dirty="0" smtClean="0">
                <a:solidFill>
                  <a:srgbClr val="7030A0"/>
                </a:solidFill>
                <a:latin typeface="Courier New" pitchFamily="49" charset="0"/>
              </a:rPr>
              <a:t>private</a:t>
            </a:r>
            <a:r>
              <a:rPr lang="en-US" altLang="da-DK" sz="1600" b="1" spc="-50" dirty="0" smtClean="0">
                <a:solidFill>
                  <a:schemeClr val="tx1"/>
                </a:solidFill>
                <a:latin typeface="Courier New" pitchFamily="49" charset="0"/>
              </a:rPr>
              <a:t> </a:t>
            </a:r>
            <a:r>
              <a:rPr lang="en-US" altLang="da-DK" sz="1600" b="1" spc="-50" dirty="0" smtClean="0">
                <a:solidFill>
                  <a:srgbClr val="7030A0"/>
                </a:solidFill>
                <a:latin typeface="Courier New" pitchFamily="49" charset="0"/>
              </a:rPr>
              <a:t>static</a:t>
            </a:r>
            <a:r>
              <a:rPr lang="en-US" altLang="da-DK" sz="1600" b="1" spc="-50" dirty="0" smtClean="0">
                <a:solidFill>
                  <a:schemeClr val="tx1"/>
                </a:solidFill>
                <a:latin typeface="Courier New" pitchFamily="49" charset="0"/>
              </a:rPr>
              <a:t> Parser instance = </a:t>
            </a:r>
            <a:r>
              <a:rPr lang="en-US" altLang="da-DK" sz="1600" b="1" spc="-50" dirty="0" smtClean="0">
                <a:solidFill>
                  <a:srgbClr val="7030A0"/>
                </a:solidFill>
                <a:latin typeface="Courier New" pitchFamily="49" charset="0"/>
              </a:rPr>
              <a:t>new</a:t>
            </a:r>
            <a:r>
              <a:rPr lang="en-US" altLang="da-DK" sz="1600" b="1" spc="-50" dirty="0" smtClean="0">
                <a:solidFill>
                  <a:schemeClr val="tx1"/>
                </a:solidFill>
                <a:latin typeface="Courier New" pitchFamily="49" charset="0"/>
              </a:rPr>
              <a:t> Parser();</a:t>
            </a:r>
            <a:endParaRPr lang="en-US" altLang="da-DK" sz="1600" b="1" spc="-50" dirty="0">
              <a:solidFill>
                <a:schemeClr val="tx1"/>
              </a:solidFill>
              <a:latin typeface="Courier New" pitchFamily="49" charset="0"/>
            </a:endParaRPr>
          </a:p>
          <a:p>
            <a:pPr eaLnBrk="1" hangingPunct="1">
              <a:spcBef>
                <a:spcPts val="600"/>
              </a:spcBef>
            </a:pPr>
            <a:r>
              <a:rPr lang="en-US" altLang="da-DK" sz="1600" b="1" dirty="0" smtClean="0">
                <a:solidFill>
                  <a:schemeClr val="tx1"/>
                </a:solidFill>
                <a:latin typeface="Courier New" pitchFamily="49" charset="0"/>
              </a:rPr>
              <a:t>  </a:t>
            </a:r>
            <a:r>
              <a:rPr lang="en-US" altLang="da-DK" sz="1600" b="1" dirty="0" smtClean="0">
                <a:solidFill>
                  <a:srgbClr val="7030A0"/>
                </a:solidFill>
                <a:latin typeface="Courier New" pitchFamily="49" charset="0"/>
              </a:rPr>
              <a:t>public</a:t>
            </a:r>
            <a:r>
              <a:rPr lang="en-US" altLang="da-DK" sz="1600" b="1" dirty="0" smtClean="0">
                <a:solidFill>
                  <a:schemeClr val="tx1"/>
                </a:solidFill>
                <a:latin typeface="Courier New" pitchFamily="49" charset="0"/>
              </a:rPr>
              <a:t> </a:t>
            </a:r>
            <a:r>
              <a:rPr lang="en-US" altLang="da-DK" sz="1600" b="1" dirty="0" smtClean="0">
                <a:solidFill>
                  <a:srgbClr val="7030A0"/>
                </a:solidFill>
                <a:latin typeface="Courier New" pitchFamily="49" charset="0"/>
              </a:rPr>
              <a:t>static</a:t>
            </a:r>
            <a:r>
              <a:rPr lang="en-US" altLang="da-DK" sz="1600" b="1" dirty="0" smtClean="0">
                <a:solidFill>
                  <a:schemeClr val="tx1"/>
                </a:solidFill>
                <a:latin typeface="Courier New" pitchFamily="49" charset="0"/>
              </a:rPr>
              <a:t> Parser </a:t>
            </a:r>
            <a:r>
              <a:rPr lang="en-US" altLang="da-DK" sz="1600" b="1" dirty="0" err="1" smtClean="0">
                <a:solidFill>
                  <a:schemeClr val="tx1"/>
                </a:solidFill>
                <a:latin typeface="Courier New" pitchFamily="49" charset="0"/>
              </a:rPr>
              <a:t>getInstance</a:t>
            </a:r>
            <a:r>
              <a:rPr lang="en-US" altLang="da-DK" sz="1600" b="1" dirty="0" smtClean="0">
                <a:solidFill>
                  <a:schemeClr val="tx1"/>
                </a:solidFill>
                <a:latin typeface="Courier New" pitchFamily="49" charset="0"/>
              </a:rPr>
              <a:t>() {</a:t>
            </a:r>
          </a:p>
          <a:p>
            <a:pPr eaLnBrk="1" hangingPunct="1"/>
            <a:r>
              <a:rPr lang="en-US" altLang="da-DK" sz="1600" b="1" dirty="0" smtClean="0">
                <a:solidFill>
                  <a:schemeClr val="tx1"/>
                </a:solidFill>
                <a:latin typeface="Courier New" pitchFamily="49" charset="0"/>
              </a:rPr>
              <a:t>    </a:t>
            </a:r>
            <a:r>
              <a:rPr lang="en-US" altLang="da-DK" sz="1600" b="1" dirty="0" smtClean="0">
                <a:solidFill>
                  <a:srgbClr val="7030A0"/>
                </a:solidFill>
                <a:latin typeface="Courier New" pitchFamily="49" charset="0"/>
              </a:rPr>
              <a:t>return</a:t>
            </a:r>
            <a:r>
              <a:rPr lang="en-US" altLang="da-DK" sz="1600" b="1" dirty="0" smtClean="0">
                <a:solidFill>
                  <a:schemeClr val="tx1"/>
                </a:solidFill>
                <a:latin typeface="Courier New" pitchFamily="49" charset="0"/>
              </a:rPr>
              <a:t> instance;</a:t>
            </a:r>
          </a:p>
          <a:p>
            <a:pPr eaLnBrk="1" hangingPunct="1">
              <a:lnSpc>
                <a:spcPct val="70000"/>
              </a:lnSpc>
            </a:pPr>
            <a:r>
              <a:rPr lang="en-US" altLang="da-DK" sz="1600" b="1" dirty="0" smtClean="0">
                <a:solidFill>
                  <a:schemeClr val="tx1"/>
                </a:solidFill>
                <a:latin typeface="Courier New" pitchFamily="49" charset="0"/>
              </a:rPr>
              <a:t>  }</a:t>
            </a:r>
            <a:endParaRPr lang="en-US" altLang="da-DK" sz="1600" b="1" dirty="0">
              <a:solidFill>
                <a:schemeClr val="tx1"/>
              </a:solidFill>
              <a:latin typeface="Courier New" pitchFamily="49" charset="0"/>
            </a:endParaRPr>
          </a:p>
          <a:p>
            <a:pPr eaLnBrk="1" hangingPunct="1">
              <a:lnSpc>
                <a:spcPct val="70000"/>
              </a:lnSpc>
              <a:spcBef>
                <a:spcPts val="600"/>
              </a:spcBef>
            </a:pPr>
            <a:r>
              <a:rPr lang="en-US" altLang="da-DK" sz="1600" b="1" dirty="0" smtClean="0">
                <a:solidFill>
                  <a:schemeClr val="tx1"/>
                </a:solidFill>
                <a:latin typeface="Courier New" pitchFamily="49" charset="0"/>
              </a:rPr>
              <a:t>  </a:t>
            </a:r>
            <a:r>
              <a:rPr lang="en-US" altLang="da-DK" sz="1600" b="1" dirty="0" smtClean="0">
                <a:solidFill>
                  <a:srgbClr val="7030A0"/>
                </a:solidFill>
                <a:latin typeface="Courier New" pitchFamily="49" charset="0"/>
              </a:rPr>
              <a:t>private</a:t>
            </a:r>
            <a:r>
              <a:rPr lang="en-US" altLang="da-DK" sz="1600" b="1" dirty="0" smtClean="0">
                <a:solidFill>
                  <a:schemeClr val="tx1"/>
                </a:solidFill>
                <a:latin typeface="Courier New" pitchFamily="49" charset="0"/>
              </a:rPr>
              <a:t> Parser() {</a:t>
            </a:r>
          </a:p>
          <a:p>
            <a:pPr eaLnBrk="1" hangingPunct="1">
              <a:lnSpc>
                <a:spcPct val="70000"/>
              </a:lnSpc>
            </a:pPr>
            <a:r>
              <a:rPr lang="en-US" altLang="da-DK" sz="1600" b="1" dirty="0">
                <a:solidFill>
                  <a:schemeClr val="tx1"/>
                </a:solidFill>
                <a:latin typeface="Courier New" pitchFamily="49" charset="0"/>
              </a:rPr>
              <a:t> </a:t>
            </a:r>
            <a:r>
              <a:rPr lang="en-US" altLang="da-DK" sz="1600" b="1" dirty="0" smtClean="0">
                <a:solidFill>
                  <a:schemeClr val="tx1"/>
                </a:solidFill>
                <a:latin typeface="Courier New" pitchFamily="49" charset="0"/>
              </a:rPr>
              <a:t>   ...</a:t>
            </a:r>
          </a:p>
          <a:p>
            <a:pPr eaLnBrk="1" hangingPunct="1">
              <a:lnSpc>
                <a:spcPct val="70000"/>
              </a:lnSpc>
            </a:pPr>
            <a:r>
              <a:rPr lang="en-US" altLang="da-DK" sz="1600" b="1" dirty="0">
                <a:solidFill>
                  <a:schemeClr val="tx1"/>
                </a:solidFill>
                <a:latin typeface="Courier New" pitchFamily="49" charset="0"/>
              </a:rPr>
              <a:t> </a:t>
            </a:r>
            <a:r>
              <a:rPr lang="en-US" altLang="da-DK" sz="1600" b="1" dirty="0" smtClean="0">
                <a:solidFill>
                  <a:schemeClr val="tx1"/>
                </a:solidFill>
                <a:latin typeface="Courier New" pitchFamily="49" charset="0"/>
              </a:rPr>
              <a:t> }</a:t>
            </a:r>
          </a:p>
          <a:p>
            <a:pPr eaLnBrk="1" hangingPunct="1">
              <a:lnSpc>
                <a:spcPct val="70000"/>
              </a:lnSpc>
            </a:pPr>
            <a:r>
              <a:rPr lang="en-US" altLang="da-DK" sz="1600" b="1" dirty="0" smtClean="0">
                <a:solidFill>
                  <a:schemeClr val="tx1"/>
                </a:solidFill>
                <a:latin typeface="Courier New" pitchFamily="49" charset="0"/>
              </a:rPr>
              <a:t>}</a:t>
            </a:r>
            <a:endParaRPr lang="da-DK" altLang="da-DK" sz="1600" b="1" dirty="0">
              <a:solidFill>
                <a:schemeClr val="tx1"/>
              </a:solidFill>
              <a:latin typeface="Courier New" pitchFamily="49" charset="0"/>
            </a:endParaRPr>
          </a:p>
        </p:txBody>
      </p:sp>
      <p:sp>
        <p:nvSpPr>
          <p:cNvPr id="5" name="Line 22"/>
          <p:cNvSpPr>
            <a:spLocks noChangeShapeType="1"/>
          </p:cNvSpPr>
          <p:nvPr/>
        </p:nvSpPr>
        <p:spPr bwMode="auto">
          <a:xfrm flipV="1">
            <a:off x="2437303" y="2995901"/>
            <a:ext cx="598758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endParaRPr lang="da-DK"/>
          </a:p>
        </p:txBody>
      </p:sp>
      <p:sp>
        <p:nvSpPr>
          <p:cNvPr id="6" name="Text Box 21"/>
          <p:cNvSpPr txBox="1">
            <a:spLocks noChangeArrowheads="1"/>
          </p:cNvSpPr>
          <p:nvPr/>
        </p:nvSpPr>
        <p:spPr bwMode="auto">
          <a:xfrm>
            <a:off x="200107" y="2708920"/>
            <a:ext cx="2380033" cy="8679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50000"/>
              </a:spcBef>
              <a:buFontTx/>
              <a:buNone/>
            </a:pPr>
            <a:r>
              <a:rPr lang="da-DK" altLang="da-DK" sz="1400" b="1" dirty="0" smtClean="0">
                <a:solidFill>
                  <a:srgbClr val="FF0000"/>
                </a:solidFill>
              </a:rPr>
              <a:t>Konstruktøren er </a:t>
            </a:r>
            <a:r>
              <a:rPr lang="da-DK" altLang="da-DK" sz="1400" b="1" dirty="0" smtClean="0">
                <a:solidFill>
                  <a:srgbClr val="008000"/>
                </a:solidFill>
              </a:rPr>
              <a:t>private</a:t>
            </a:r>
            <a:br>
              <a:rPr lang="da-DK" altLang="da-DK" sz="1400" b="1" dirty="0" smtClean="0">
                <a:solidFill>
                  <a:srgbClr val="008000"/>
                </a:solidFill>
              </a:rPr>
            </a:br>
            <a:r>
              <a:rPr lang="da-DK" altLang="da-DK" sz="1400" b="1" dirty="0" smtClean="0">
                <a:solidFill>
                  <a:srgbClr val="FF0000"/>
                </a:solidFill>
              </a:rPr>
              <a:t>(det eneste sted den kaldes, er i erklæringen af klassevariablen </a:t>
            </a:r>
            <a:r>
              <a:rPr lang="da-DK" altLang="da-DK" sz="1400" b="1" dirty="0" err="1" smtClean="0">
                <a:solidFill>
                  <a:srgbClr val="008000"/>
                </a:solidFill>
              </a:rPr>
              <a:t>instance</a:t>
            </a:r>
            <a:r>
              <a:rPr lang="da-DK" altLang="da-DK" sz="1400" b="1" dirty="0" smtClean="0">
                <a:solidFill>
                  <a:srgbClr val="FF0000"/>
                </a:solidFill>
              </a:rPr>
              <a:t>)</a:t>
            </a:r>
            <a:endParaRPr lang="da-DK" altLang="da-DK" sz="1400" b="1" dirty="0">
              <a:solidFill>
                <a:srgbClr val="FF0000"/>
              </a:solidFill>
            </a:endParaRPr>
          </a:p>
        </p:txBody>
      </p:sp>
      <p:sp>
        <p:nvSpPr>
          <p:cNvPr id="7" name="Rectangle 28"/>
          <p:cNvSpPr>
            <a:spLocks noChangeArrowheads="1"/>
          </p:cNvSpPr>
          <p:nvPr/>
        </p:nvSpPr>
        <p:spPr bwMode="auto">
          <a:xfrm>
            <a:off x="3054322" y="2848613"/>
            <a:ext cx="2334934" cy="562318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anchor="ctr">
            <a:spAutoFit/>
          </a:bodyPr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/>
            <a:endParaRPr lang="en-US" altLang="da-DK" dirty="0"/>
          </a:p>
        </p:txBody>
      </p:sp>
      <p:sp>
        <p:nvSpPr>
          <p:cNvPr id="8" name="Rectangle 28"/>
          <p:cNvSpPr>
            <a:spLocks noChangeArrowheads="1"/>
          </p:cNvSpPr>
          <p:nvPr/>
        </p:nvSpPr>
        <p:spPr bwMode="auto">
          <a:xfrm>
            <a:off x="3054321" y="1837961"/>
            <a:ext cx="5439045" cy="265538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anchor="ctr">
            <a:spAutoFit/>
          </a:bodyPr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/>
            <a:endParaRPr lang="en-US" altLang="da-DK" dirty="0"/>
          </a:p>
        </p:txBody>
      </p:sp>
      <p:sp>
        <p:nvSpPr>
          <p:cNvPr id="9" name="Line 22"/>
          <p:cNvSpPr>
            <a:spLocks noChangeShapeType="1"/>
          </p:cNvSpPr>
          <p:nvPr/>
        </p:nvSpPr>
        <p:spPr bwMode="auto">
          <a:xfrm flipV="1">
            <a:off x="2463173" y="1973037"/>
            <a:ext cx="572888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endParaRPr lang="da-DK"/>
          </a:p>
        </p:txBody>
      </p:sp>
      <p:sp>
        <p:nvSpPr>
          <p:cNvPr id="10" name="Text Box 21"/>
          <p:cNvSpPr txBox="1">
            <a:spLocks noChangeArrowheads="1"/>
          </p:cNvSpPr>
          <p:nvPr/>
        </p:nvSpPr>
        <p:spPr bwMode="auto">
          <a:xfrm>
            <a:off x="200107" y="1633714"/>
            <a:ext cx="2571693" cy="480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50000"/>
              </a:spcBef>
            </a:pPr>
            <a:r>
              <a:rPr lang="da-DK" altLang="da-DK" sz="1400" b="1" spc="-40" dirty="0" smtClean="0">
                <a:solidFill>
                  <a:srgbClr val="008000"/>
                </a:solidFill>
              </a:rPr>
              <a:t>Klassevariabel</a:t>
            </a:r>
            <a:r>
              <a:rPr lang="da-DK" altLang="da-DK" sz="1400" b="1" spc="-40" dirty="0" smtClean="0">
                <a:solidFill>
                  <a:srgbClr val="FF0000"/>
                </a:solidFill>
              </a:rPr>
              <a:t>, som peger på objekt af den ønskede type</a:t>
            </a:r>
            <a:endParaRPr lang="da-DK" altLang="da-DK" sz="1400" b="1" spc="-40" dirty="0">
              <a:solidFill>
                <a:srgbClr val="FF0000"/>
              </a:solidFill>
            </a:endParaRPr>
          </a:p>
        </p:txBody>
      </p:sp>
      <p:sp>
        <p:nvSpPr>
          <p:cNvPr id="11" name="Rectangle 28"/>
          <p:cNvSpPr>
            <a:spLocks noChangeArrowheads="1"/>
          </p:cNvSpPr>
          <p:nvPr/>
        </p:nvSpPr>
        <p:spPr bwMode="auto">
          <a:xfrm>
            <a:off x="3054322" y="2142362"/>
            <a:ext cx="4543555" cy="665746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anchor="ctr">
            <a:spAutoFit/>
          </a:bodyPr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/>
            <a:endParaRPr lang="en-US" altLang="da-DK" dirty="0"/>
          </a:p>
        </p:txBody>
      </p:sp>
      <p:sp>
        <p:nvSpPr>
          <p:cNvPr id="12" name="Line 22"/>
          <p:cNvSpPr>
            <a:spLocks noChangeShapeType="1"/>
          </p:cNvSpPr>
          <p:nvPr/>
        </p:nvSpPr>
        <p:spPr bwMode="auto">
          <a:xfrm>
            <a:off x="2051720" y="2362678"/>
            <a:ext cx="990321" cy="3484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endParaRPr lang="da-DK"/>
          </a:p>
        </p:txBody>
      </p:sp>
      <p:sp>
        <p:nvSpPr>
          <p:cNvPr id="13" name="Text Box 21"/>
          <p:cNvSpPr txBox="1">
            <a:spLocks noChangeArrowheads="1"/>
          </p:cNvSpPr>
          <p:nvPr/>
        </p:nvSpPr>
        <p:spPr bwMode="auto">
          <a:xfrm>
            <a:off x="200107" y="2204864"/>
            <a:ext cx="1963424" cy="480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ts val="0"/>
              </a:spcBef>
            </a:pPr>
            <a:r>
              <a:rPr lang="da-DK" altLang="da-DK" sz="1400" b="1" dirty="0" smtClean="0">
                <a:solidFill>
                  <a:srgbClr val="008000"/>
                </a:solidFill>
              </a:rPr>
              <a:t>Klassemetode</a:t>
            </a:r>
            <a:r>
              <a:rPr lang="da-DK" altLang="da-DK" sz="1400" b="1" dirty="0" smtClean="0">
                <a:solidFill>
                  <a:srgbClr val="FF0000"/>
                </a:solidFill>
              </a:rPr>
              <a:t>, som returnerer objektet</a:t>
            </a:r>
            <a:endParaRPr lang="da-DK" altLang="da-DK" sz="1400" b="1" dirty="0">
              <a:solidFill>
                <a:srgbClr val="FF0000"/>
              </a:solidFill>
            </a:endParaRPr>
          </a:p>
        </p:txBody>
      </p:sp>
      <p:sp>
        <p:nvSpPr>
          <p:cNvPr id="14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8532440" y="6308601"/>
            <a:ext cx="61156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2CA5836E-6711-417F-AF48-31ACC3CF4030}" type="slidenum">
              <a:rPr lang="da-DK" altLang="da-DK" smtClean="0"/>
              <a:pPr>
                <a:defRPr/>
              </a:pPr>
              <a:t>9</a:t>
            </a:fld>
            <a:endParaRPr lang="da-DK" altLang="da-DK" dirty="0"/>
          </a:p>
        </p:txBody>
      </p:sp>
      <p:sp>
        <p:nvSpPr>
          <p:cNvPr id="17" name="Text Box 21"/>
          <p:cNvSpPr txBox="1">
            <a:spLocks noChangeArrowheads="1"/>
          </p:cNvSpPr>
          <p:nvPr/>
        </p:nvSpPr>
        <p:spPr bwMode="auto">
          <a:xfrm>
            <a:off x="339836" y="6109580"/>
            <a:ext cx="4121627" cy="523220"/>
          </a:xfrm>
          <a:prstGeom prst="rect">
            <a:avLst/>
          </a:prstGeom>
          <a:solidFill>
            <a:srgbClr val="CCECFF"/>
          </a:solidFill>
          <a:ln w="28575">
            <a:solidFill>
              <a:srgbClr val="0000FF"/>
            </a:solidFill>
          </a:ln>
          <a:extLst/>
        </p:spPr>
        <p:txBody>
          <a:bodyPr wrap="square">
            <a:spAutoFit/>
          </a:bodyPr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da-DK" altLang="da-DK" sz="1400" b="1" dirty="0" smtClean="0">
                <a:solidFill>
                  <a:srgbClr val="0000FF"/>
                </a:solidFill>
              </a:rPr>
              <a:t>Alternativt kan man undlade klassemetoden og i stedet </a:t>
            </a:r>
            <a:r>
              <a:rPr lang="da-DK" altLang="da-DK" sz="1400" b="1" smtClean="0">
                <a:solidFill>
                  <a:srgbClr val="0000FF"/>
                </a:solidFill>
              </a:rPr>
              <a:t>gøre klassevariablen </a:t>
            </a:r>
            <a:r>
              <a:rPr lang="da-DK" altLang="da-DK" sz="1400" b="1" dirty="0" smtClean="0">
                <a:solidFill>
                  <a:srgbClr val="0000FF"/>
                </a:solidFill>
              </a:rPr>
              <a:t>public og final</a:t>
            </a:r>
            <a:endParaRPr lang="da-DK" altLang="da-DK" sz="1400" b="1" dirty="0">
              <a:solidFill>
                <a:srgbClr val="0000FF"/>
              </a:solidFill>
            </a:endParaRPr>
          </a:p>
        </p:txBody>
      </p:sp>
      <p:sp>
        <p:nvSpPr>
          <p:cNvPr id="19" name="Rectangle 3"/>
          <p:cNvSpPr txBox="1">
            <a:spLocks noChangeArrowheads="1"/>
          </p:cNvSpPr>
          <p:nvPr/>
        </p:nvSpPr>
        <p:spPr bwMode="auto">
          <a:xfrm>
            <a:off x="441605" y="4104948"/>
            <a:ext cx="8362505" cy="1285718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marL="265113" lvl="1" indent="-265113">
              <a:spcBef>
                <a:spcPts val="1200"/>
              </a:spcBef>
              <a:buChar char="•"/>
            </a:pPr>
            <a:r>
              <a:rPr lang="da-DK" altLang="da-DK" b="1" kern="0" dirty="0" smtClean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Bemærk</a:t>
            </a:r>
          </a:p>
          <a:p>
            <a:pPr marL="665163" lvl="1" indent="-265113">
              <a:spcBef>
                <a:spcPts val="200"/>
              </a:spcBef>
            </a:pPr>
            <a:r>
              <a:rPr lang="da-DK" altLang="da-DK" sz="1800" kern="0" dirty="0" smtClean="0">
                <a:ea typeface="ＭＳ Ｐゴシック" pitchFamily="34" charset="-128"/>
              </a:rPr>
              <a:t>Hvis </a:t>
            </a:r>
            <a:r>
              <a:rPr lang="da-DK" altLang="da-DK" sz="1800" b="1" kern="0" dirty="0" err="1" smtClean="0">
                <a:solidFill>
                  <a:srgbClr val="008000"/>
                </a:solidFill>
                <a:ea typeface="ＭＳ Ｐゴシック" pitchFamily="34" charset="-128"/>
              </a:rPr>
              <a:t>getInstance</a:t>
            </a:r>
            <a:r>
              <a:rPr lang="da-DK" altLang="da-DK" sz="1800" kern="0" dirty="0" smtClean="0">
                <a:ea typeface="ＭＳ Ｐゴシック" pitchFamily="34" charset="-128"/>
              </a:rPr>
              <a:t> havde været en almindelig instansmetode skulle man have Parser objektet for at kunne kalde </a:t>
            </a:r>
            <a:r>
              <a:rPr lang="da-DK" altLang="da-DK" sz="1800" kern="0" dirty="0" err="1" smtClean="0">
                <a:ea typeface="ＭＳ Ｐゴシック" pitchFamily="34" charset="-128"/>
              </a:rPr>
              <a:t>getInstance</a:t>
            </a:r>
            <a:r>
              <a:rPr lang="da-DK" altLang="da-DK" sz="1800" kern="0" dirty="0" smtClean="0">
                <a:ea typeface="ＭＳ Ｐゴシック" pitchFamily="34" charset="-128"/>
              </a:rPr>
              <a:t> (hvilket ikke giver mening)</a:t>
            </a:r>
          </a:p>
          <a:p>
            <a:pPr marL="665163" lvl="1" indent="-265113">
              <a:spcBef>
                <a:spcPts val="1200"/>
              </a:spcBef>
            </a:pPr>
            <a:r>
              <a:rPr lang="da-DK" altLang="da-DK" sz="1800" kern="0" dirty="0" smtClean="0">
                <a:ea typeface="ＭＳ Ｐゴシック" pitchFamily="34" charset="-128"/>
              </a:rPr>
              <a:t>Hvis </a:t>
            </a:r>
            <a:r>
              <a:rPr lang="da-DK" altLang="da-DK" sz="1800" b="1" kern="0" dirty="0" err="1">
                <a:solidFill>
                  <a:srgbClr val="008000"/>
                </a:solidFill>
                <a:ea typeface="ＭＳ Ｐゴシック" pitchFamily="34" charset="-128"/>
              </a:rPr>
              <a:t>instance</a:t>
            </a:r>
            <a:r>
              <a:rPr lang="da-DK" altLang="da-DK" sz="1800" kern="0" dirty="0" smtClean="0">
                <a:ea typeface="ＭＳ Ｐゴシック" pitchFamily="34" charset="-128"/>
              </a:rPr>
              <a:t> havde været en feltvariabel ville </a:t>
            </a:r>
            <a:r>
              <a:rPr lang="da-DK" altLang="da-DK" sz="1800" kern="0" dirty="0" err="1" smtClean="0">
                <a:ea typeface="ＭＳ Ｐゴシック" pitchFamily="34" charset="-128"/>
              </a:rPr>
              <a:t>getInstance</a:t>
            </a:r>
            <a:r>
              <a:rPr lang="da-DK" altLang="da-DK" sz="1800" kern="0" dirty="0" smtClean="0">
                <a:ea typeface="ＭＳ Ｐゴシック" pitchFamily="34" charset="-128"/>
              </a:rPr>
              <a:t> ikke have adgang til den og derudover ville der aldrig blive lavet et Parser objekt</a:t>
            </a:r>
            <a:endParaRPr lang="da-DK" altLang="da-DK" sz="1800" kern="0" dirty="0">
              <a:ea typeface="ＭＳ Ｐゴシック" pitchFamily="34" charset="-128"/>
            </a:endParaRPr>
          </a:p>
        </p:txBody>
      </p:sp>
      <p:sp>
        <p:nvSpPr>
          <p:cNvPr id="20" name="Text Box 4"/>
          <p:cNvSpPr txBox="1">
            <a:spLocks noChangeArrowheads="1"/>
          </p:cNvSpPr>
          <p:nvPr/>
        </p:nvSpPr>
        <p:spPr bwMode="auto">
          <a:xfrm>
            <a:off x="4412353" y="3732951"/>
            <a:ext cx="4153240" cy="340735"/>
          </a:xfrm>
          <a:prstGeom prst="rect">
            <a:avLst/>
          </a:prstGeom>
          <a:solidFill>
            <a:srgbClr val="FFFFCC"/>
          </a:solidFill>
          <a:ln w="28575">
            <a:solidFill>
              <a:srgbClr val="0000FF"/>
            </a:solidFill>
            <a:miter lim="800000"/>
            <a:headEnd/>
            <a:tailEnd/>
          </a:ln>
          <a:extLst/>
        </p:spPr>
        <p:txBody>
          <a:bodyPr wrap="square" lIns="90000" tIns="46800" rIns="90000" bIns="46800">
            <a:spAutoFit/>
          </a:bodyPr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da-DK" sz="1600" b="1" dirty="0" smtClean="0">
                <a:solidFill>
                  <a:schemeClr val="tx1"/>
                </a:solidFill>
                <a:latin typeface="Courier New" pitchFamily="49" charset="0"/>
              </a:rPr>
              <a:t>Parser p = </a:t>
            </a:r>
            <a:r>
              <a:rPr lang="en-US" altLang="da-DK" sz="1600" b="1" dirty="0" err="1" smtClean="0">
                <a:solidFill>
                  <a:schemeClr val="tx1"/>
                </a:solidFill>
                <a:latin typeface="Courier New" pitchFamily="49" charset="0"/>
              </a:rPr>
              <a:t>Parser.getInstance</a:t>
            </a:r>
            <a:r>
              <a:rPr lang="en-US" altLang="da-DK" sz="1600" b="1" dirty="0" smtClean="0">
                <a:solidFill>
                  <a:schemeClr val="tx1"/>
                </a:solidFill>
                <a:latin typeface="Courier New" pitchFamily="49" charset="0"/>
              </a:rPr>
              <a:t>();</a:t>
            </a:r>
            <a:endParaRPr lang="da-DK" altLang="da-DK" sz="1600" b="1" dirty="0">
              <a:solidFill>
                <a:schemeClr val="tx1"/>
              </a:solidFill>
              <a:latin typeface="Courier New" pitchFamily="49" charset="0"/>
            </a:endParaRPr>
          </a:p>
        </p:txBody>
      </p:sp>
      <p:sp>
        <p:nvSpPr>
          <p:cNvPr id="21" name="Line 22"/>
          <p:cNvSpPr>
            <a:spLocks noChangeShapeType="1"/>
          </p:cNvSpPr>
          <p:nvPr/>
        </p:nvSpPr>
        <p:spPr bwMode="auto">
          <a:xfrm flipV="1">
            <a:off x="3980306" y="3903318"/>
            <a:ext cx="364312" cy="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endParaRPr lang="da-DK"/>
          </a:p>
        </p:txBody>
      </p:sp>
      <p:sp>
        <p:nvSpPr>
          <p:cNvPr id="22" name="Text Box 21"/>
          <p:cNvSpPr txBox="1">
            <a:spLocks noChangeArrowheads="1"/>
          </p:cNvSpPr>
          <p:nvPr/>
        </p:nvSpPr>
        <p:spPr bwMode="auto">
          <a:xfrm>
            <a:off x="386052" y="3774069"/>
            <a:ext cx="3672408" cy="286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ts val="0"/>
              </a:spcBef>
            </a:pPr>
            <a:r>
              <a:rPr lang="da-DK" altLang="da-DK" sz="1400" b="1" dirty="0" smtClean="0">
                <a:solidFill>
                  <a:srgbClr val="0000FF"/>
                </a:solidFill>
              </a:rPr>
              <a:t>Parser objektet tilgås via klassemetoden</a:t>
            </a:r>
            <a:endParaRPr lang="da-DK" altLang="da-DK" sz="1400" b="1" dirty="0">
              <a:solidFill>
                <a:srgbClr val="0000FF"/>
              </a:solidFill>
            </a:endParaRPr>
          </a:p>
        </p:txBody>
      </p:sp>
      <p:sp>
        <p:nvSpPr>
          <p:cNvPr id="23" name="Text Box 4"/>
          <p:cNvSpPr txBox="1">
            <a:spLocks noChangeArrowheads="1"/>
          </p:cNvSpPr>
          <p:nvPr/>
        </p:nvSpPr>
        <p:spPr bwMode="auto">
          <a:xfrm>
            <a:off x="4397402" y="5077657"/>
            <a:ext cx="3600400" cy="340735"/>
          </a:xfrm>
          <a:prstGeom prst="rect">
            <a:avLst/>
          </a:prstGeom>
          <a:solidFill>
            <a:srgbClr val="FFFFCC"/>
          </a:solidFill>
          <a:ln w="28575">
            <a:solidFill>
              <a:srgbClr val="0000FF"/>
            </a:solidFill>
            <a:miter lim="800000"/>
            <a:headEnd/>
            <a:tailEnd/>
          </a:ln>
          <a:extLst/>
        </p:spPr>
        <p:txBody>
          <a:bodyPr wrap="square" lIns="90000" tIns="46800" rIns="90000" bIns="46800">
            <a:spAutoFit/>
          </a:bodyPr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da-DK" sz="1600" b="1" dirty="0" smtClean="0">
                <a:solidFill>
                  <a:schemeClr val="tx1"/>
                </a:solidFill>
                <a:latin typeface="Courier New" pitchFamily="49" charset="0"/>
              </a:rPr>
              <a:t>Parser p = </a:t>
            </a:r>
            <a:r>
              <a:rPr lang="en-US" altLang="da-DK" sz="1600" b="1" dirty="0" err="1" smtClean="0">
                <a:solidFill>
                  <a:schemeClr val="tx1"/>
                </a:solidFill>
                <a:latin typeface="Courier New" pitchFamily="49" charset="0"/>
              </a:rPr>
              <a:t>p.getInstance</a:t>
            </a:r>
            <a:r>
              <a:rPr lang="en-US" altLang="da-DK" sz="1600" b="1" dirty="0" smtClean="0">
                <a:solidFill>
                  <a:schemeClr val="tx1"/>
                </a:solidFill>
                <a:latin typeface="Courier New" pitchFamily="49" charset="0"/>
              </a:rPr>
              <a:t>();</a:t>
            </a:r>
            <a:endParaRPr lang="da-DK" altLang="da-DK" sz="1600" b="1" dirty="0">
              <a:solidFill>
                <a:schemeClr val="tx1"/>
              </a:solidFill>
              <a:latin typeface="Courier New" pitchFamily="49" charset="0"/>
            </a:endParaRPr>
          </a:p>
        </p:txBody>
      </p:sp>
      <p:sp>
        <p:nvSpPr>
          <p:cNvPr id="25" name="Line 22"/>
          <p:cNvSpPr>
            <a:spLocks noChangeShapeType="1"/>
          </p:cNvSpPr>
          <p:nvPr/>
        </p:nvSpPr>
        <p:spPr bwMode="auto">
          <a:xfrm>
            <a:off x="7436690" y="1312983"/>
            <a:ext cx="220296" cy="524978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endParaRPr lang="da-DK"/>
          </a:p>
        </p:txBody>
      </p:sp>
      <p:sp>
        <p:nvSpPr>
          <p:cNvPr id="26" name="Text Box 21"/>
          <p:cNvSpPr txBox="1">
            <a:spLocks noChangeArrowheads="1"/>
          </p:cNvSpPr>
          <p:nvPr/>
        </p:nvSpPr>
        <p:spPr bwMode="auto">
          <a:xfrm>
            <a:off x="4060886" y="1003833"/>
            <a:ext cx="4242168" cy="480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50000"/>
              </a:spcBef>
            </a:pPr>
            <a:r>
              <a:rPr lang="da-DK" altLang="da-DK" sz="1400" b="1" dirty="0" smtClean="0">
                <a:solidFill>
                  <a:srgbClr val="FF0000"/>
                </a:solidFill>
              </a:rPr>
              <a:t>Klassevariabel initialiseres med det samme, dvs. ved starten af programudførelsen</a:t>
            </a:r>
            <a:endParaRPr lang="da-DK" altLang="da-DK" sz="1400" b="1" dirty="0">
              <a:solidFill>
                <a:srgbClr val="FF0000"/>
              </a:solidFill>
            </a:endParaRPr>
          </a:p>
        </p:txBody>
      </p:sp>
      <p:sp>
        <p:nvSpPr>
          <p:cNvPr id="27" name="Text Box 21"/>
          <p:cNvSpPr txBox="1">
            <a:spLocks noChangeArrowheads="1"/>
          </p:cNvSpPr>
          <p:nvPr/>
        </p:nvSpPr>
        <p:spPr bwMode="auto">
          <a:xfrm>
            <a:off x="4607178" y="6117396"/>
            <a:ext cx="3959863" cy="523220"/>
          </a:xfrm>
          <a:prstGeom prst="rect">
            <a:avLst/>
          </a:prstGeom>
          <a:solidFill>
            <a:srgbClr val="CCECFF"/>
          </a:solidFill>
          <a:ln w="28575">
            <a:solidFill>
              <a:srgbClr val="0000FF"/>
            </a:solidFill>
          </a:ln>
          <a:extLst/>
        </p:spPr>
        <p:txBody>
          <a:bodyPr wrap="square">
            <a:spAutoFit/>
          </a:bodyPr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da-DK" altLang="da-DK" sz="1400" b="1" dirty="0" smtClean="0">
                <a:solidFill>
                  <a:srgbClr val="0000FF"/>
                </a:solidFill>
              </a:rPr>
              <a:t>Man kan også </a:t>
            </a:r>
            <a:r>
              <a:rPr lang="da-DK" altLang="da-DK" sz="1400" b="1" dirty="0" err="1" smtClean="0">
                <a:solidFill>
                  <a:srgbClr val="0000FF"/>
                </a:solidFill>
              </a:rPr>
              <a:t>inplementere</a:t>
            </a:r>
            <a:r>
              <a:rPr lang="da-DK" altLang="da-DK" sz="1400" b="1" dirty="0" smtClean="0">
                <a:solidFill>
                  <a:srgbClr val="0000FF"/>
                </a:solidFill>
              </a:rPr>
              <a:t> en Singleton som en </a:t>
            </a:r>
            <a:r>
              <a:rPr lang="da-DK" altLang="da-DK" sz="1400" b="1" dirty="0" err="1" smtClean="0">
                <a:solidFill>
                  <a:srgbClr val="0000FF"/>
                </a:solidFill>
              </a:rPr>
              <a:t>enumeration</a:t>
            </a:r>
            <a:r>
              <a:rPr lang="da-DK" altLang="da-DK" sz="1400" b="1" dirty="0" smtClean="0">
                <a:solidFill>
                  <a:srgbClr val="0000FF"/>
                </a:solidFill>
              </a:rPr>
              <a:t>, der kun har ét element</a:t>
            </a:r>
            <a:endParaRPr lang="da-DK" altLang="da-DK" sz="1400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043264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3" grpId="0" animBg="1"/>
      <p:bldP spid="27" grpId="0" animBg="1"/>
    </p:bldLst>
  </p:timing>
</p:sld>
</file>

<file path=ppt/theme/theme1.xml><?xml version="1.0" encoding="utf-8"?>
<a:theme xmlns:a="http://schemas.openxmlformats.org/drawingml/2006/main" name="Standarddesign">
  <a:themeElements>
    <a:clrScheme name="Standard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Standard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rgbClr val="000066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0000" tIns="46800" rIns="90000" bIns="4680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a-DK" sz="2000" b="0" i="0" u="none" strike="noStrike" cap="none" normalizeH="0" baseline="0">
            <a:ln>
              <a:noFill/>
            </a:ln>
            <a:solidFill>
              <a:srgbClr val="A50021"/>
            </a:solidFill>
            <a:effectLst/>
            <a:latin typeface="Arial" pitchFamily="-106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rgbClr val="000066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0000" tIns="46800" rIns="90000" bIns="4680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a-DK" sz="2000" b="0" i="0" u="none" strike="noStrike" cap="none" normalizeH="0" baseline="0">
            <a:ln>
              <a:noFill/>
            </a:ln>
            <a:solidFill>
              <a:srgbClr val="A50021"/>
            </a:solidFill>
            <a:effectLst/>
            <a:latin typeface="Arial" pitchFamily="-106" charset="0"/>
          </a:defRPr>
        </a:defPPr>
      </a:lstStyle>
    </a:lnDef>
  </a:objectDefaults>
  <a:extraClrSchemeLst>
    <a:extraClrScheme>
      <a:clrScheme name="Standard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56836BC33D1E5846BD77C269C61838DB" ma:contentTypeVersion="15" ma:contentTypeDescription="Opret et nyt dokument." ma:contentTypeScope="" ma:versionID="312142c121a79ad47b84fd5eef3bff82">
  <xsd:schema xmlns:xsd="http://www.w3.org/2001/XMLSchema" xmlns:xs="http://www.w3.org/2001/XMLSchema" xmlns:p="http://schemas.microsoft.com/office/2006/metadata/properties" xmlns:ns3="f659a008-7c21-4ee3-a745-e38581e13101" xmlns:ns4="e064323b-8959-406a-a3e9-bb6e93638192" targetNamespace="http://schemas.microsoft.com/office/2006/metadata/properties" ma:root="true" ma:fieldsID="d8b41bb9140ab12135cf079bb511cb4a" ns3:_="" ns4:_="">
    <xsd:import namespace="f659a008-7c21-4ee3-a745-e38581e13101"/>
    <xsd:import namespace="e064323b-8959-406a-a3e9-bb6e93638192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LengthInSecond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_activity" minOccurs="0"/>
                <xsd:element ref="ns3:MediaServiceObjectDetectorVersions" minOccurs="0"/>
                <xsd:element ref="ns3:MediaServiceGenerationTime" minOccurs="0"/>
                <xsd:element ref="ns3:MediaServiceEventHashCode" minOccurs="0"/>
                <xsd:element ref="ns3:MediaServiceSystemTags" minOccurs="0"/>
                <xsd:element ref="ns3:MediaServiceLocation" minOccurs="0"/>
                <xsd:element ref="ns3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659a008-7c21-4ee3-a745-e38581e1310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_activity" ma:index="16" nillable="true" ma:displayName="_activity" ma:hidden="true" ma:internalName="_activity">
      <xsd:simpleType>
        <xsd:restriction base="dms:Note"/>
      </xsd:simpleType>
    </xsd:element>
    <xsd:element name="MediaServiceObjectDetectorVersions" ma:index="17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SystemTags" ma:index="20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Location" ma:index="21" nillable="true" ma:displayName="Location" ma:indexed="true" ma:internalName="MediaServiceLocation" ma:readOnly="true">
      <xsd:simpleType>
        <xsd:restriction base="dms:Text"/>
      </xsd:simpleType>
    </xsd:element>
    <xsd:element name="MediaServiceOCR" ma:index="2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064323b-8959-406a-a3e9-bb6e93638192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Delt med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Delt med detaljer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Hashværdi for deling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dhol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f659a008-7c21-4ee3-a745-e38581e13101" xsi:nil="true"/>
  </documentManagement>
</p:properties>
</file>

<file path=customXml/itemProps1.xml><?xml version="1.0" encoding="utf-8"?>
<ds:datastoreItem xmlns:ds="http://schemas.openxmlformats.org/officeDocument/2006/customXml" ds:itemID="{6820EE06-3406-4841-A188-EF1CBCDCD4D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659a008-7c21-4ee3-a745-e38581e13101"/>
    <ds:schemaRef ds:uri="e064323b-8959-406a-a3e9-bb6e9363819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EA5EE7B-C8E6-40EA-97F3-E41C3FEFEFC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A175003-5E3B-4863-9689-89F54CBCE1ED}">
  <ds:schemaRefs>
    <ds:schemaRef ds:uri="http://purl.org/dc/terms/"/>
    <ds:schemaRef ds:uri="http://schemas.microsoft.com/office/2006/documentManagement/types"/>
    <ds:schemaRef ds:uri="f659a008-7c21-4ee3-a745-e38581e13101"/>
    <ds:schemaRef ds:uri="http://schemas.microsoft.com/office/2006/metadata/properties"/>
    <ds:schemaRef ds:uri="http://schemas.microsoft.com/office/infopath/2007/PartnerControls"/>
    <ds:schemaRef ds:uri="http://purl.org/dc/elements/1.1/"/>
    <ds:schemaRef ds:uri="http://schemas.openxmlformats.org/package/2006/metadata/core-properties"/>
    <ds:schemaRef ds:uri="e064323b-8959-406a-a3e9-bb6e93638192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13311</TotalTime>
  <Words>5190</Words>
  <Application>Microsoft Office PowerPoint</Application>
  <PresentationFormat>On-screen Show (4:3)</PresentationFormat>
  <Paragraphs>660</Paragraphs>
  <Slides>51</Slides>
  <Notes>51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60" baseType="lpstr">
      <vt:lpstr>ＭＳ Ｐゴシック</vt:lpstr>
      <vt:lpstr>Arial</vt:lpstr>
      <vt:lpstr>Courier New</vt:lpstr>
      <vt:lpstr>Monotype Sorts</vt:lpstr>
      <vt:lpstr>Symbol</vt:lpstr>
      <vt:lpstr>Times</vt:lpstr>
      <vt:lpstr>Times New Roman</vt:lpstr>
      <vt:lpstr>Zapf Dingbats</vt:lpstr>
      <vt:lpstr>Standarddesign</vt:lpstr>
      <vt:lpstr>PowerPoint Presentation</vt:lpstr>
      <vt:lpstr>● Design af it systemer</vt:lpstr>
      <vt:lpstr>Navneord og udsagnsord</vt:lpstr>
      <vt:lpstr>Klasser og metoder</vt:lpstr>
      <vt:lpstr>Ansvarsområder og samarbejdspartnere</vt:lpstr>
      <vt:lpstr>● Designmønstre</vt:lpstr>
      <vt:lpstr>Anvendelse af designmønstre</vt:lpstr>
      <vt:lpstr>Singleton mønsteret</vt:lpstr>
      <vt:lpstr>Singleton mønsteret (implementation)</vt:lpstr>
      <vt:lpstr>Decorator mønsteret</vt:lpstr>
      <vt:lpstr>Decorator mønsteret (BufferedReader)</vt:lpstr>
      <vt:lpstr>Decorator mønsteret (BufferedReader fortsat)</vt:lpstr>
      <vt:lpstr>Decorator mønsteret (andet eksempel)</vt:lpstr>
      <vt:lpstr>Decorator mønsteret kontra nedarvning</vt:lpstr>
      <vt:lpstr>Factory method mønsteret</vt:lpstr>
      <vt:lpstr>Factory method mønsteret (Iterator)</vt:lpstr>
      <vt:lpstr>Observer mønsteret</vt:lpstr>
      <vt:lpstr>Observer mønsteret (fortsat)</vt:lpstr>
      <vt:lpstr>● Afleveringsopgave: Computerspil 5</vt:lpstr>
      <vt:lpstr>● Mundtlig eksamen</vt:lpstr>
      <vt:lpstr>Forløbet af eksamen</vt:lpstr>
      <vt:lpstr>Forberedelse til mundtlig eksamen</vt:lpstr>
      <vt:lpstr>Java kode eksempler</vt:lpstr>
      <vt:lpstr>Træning gør mester</vt:lpstr>
      <vt:lpstr>Gode råd omkring eksamen</vt:lpstr>
      <vt:lpstr>Gode råd omkring eksamen (fortsat)</vt:lpstr>
      <vt:lpstr>Gode råd omkring eksamen (fortsat)</vt:lpstr>
      <vt:lpstr>Du skal kunne forklare din kode</vt:lpstr>
      <vt:lpstr>Forberedelse til eksamen</vt:lpstr>
      <vt:lpstr>● Kursusevaluering – 118 har svaret ≈ 73%</vt:lpstr>
      <vt:lpstr>Kursusevaluering (fortsat)</vt:lpstr>
      <vt:lpstr>Kursusevaluering (arbejdsbyrde)</vt:lpstr>
      <vt:lpstr>● Fraktaler og Mandelbrotmængden</vt:lpstr>
      <vt:lpstr>Definition af Mandelbrotmængden</vt:lpstr>
      <vt:lpstr>Følgen for (a,b) = (0, 1)</vt:lpstr>
      <vt:lpstr>Følgen for (a,b) = (0, 1.01)</vt:lpstr>
      <vt:lpstr>Beregning af Mandelbrotmængden</vt:lpstr>
      <vt:lpstr>Sort/hvid algoritme (pseudokode)</vt:lpstr>
      <vt:lpstr>Mandelbrotmængdens egenskaber</vt:lpstr>
      <vt:lpstr>Algoritme med farver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Til sidst vil vi undersøge "halsen"</vt:lpstr>
      <vt:lpstr>PowerPoint Presentation</vt:lpstr>
    </vt:vector>
  </TitlesOfParts>
  <Company>DAIMI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Programmering  – fra instruktion til modellering</dc:title>
  <dc:creator>Michael E. Caspersen</dc:creator>
  <cp:lastModifiedBy>Kurt Jensen</cp:lastModifiedBy>
  <cp:revision>856</cp:revision>
  <cp:lastPrinted>2024-11-28T03:14:16Z</cp:lastPrinted>
  <dcterms:created xsi:type="dcterms:W3CDTF">2011-04-06T08:01:52Z</dcterms:created>
  <dcterms:modified xsi:type="dcterms:W3CDTF">2024-11-28T14:16:35Z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0x01010056836BC33D1E5846BD77C269C61838DB</vt:lpwstr>
  </property>
</Properties>
</file>